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3" r:id="rId2"/>
    <p:sldMasterId id="2147483702" r:id="rId3"/>
    <p:sldMasterId id="2147483648" r:id="rId4"/>
    <p:sldMasterId id="2147483660" r:id="rId5"/>
  </p:sldMasterIdLst>
  <p:notesMasterIdLst>
    <p:notesMasterId r:id="rId40"/>
  </p:notesMasterIdLst>
  <p:sldIdLst>
    <p:sldId id="256" r:id="rId6"/>
    <p:sldId id="279" r:id="rId7"/>
    <p:sldId id="273" r:id="rId8"/>
    <p:sldId id="275" r:id="rId9"/>
    <p:sldId id="274" r:id="rId10"/>
    <p:sldId id="295" r:id="rId11"/>
    <p:sldId id="294" r:id="rId12"/>
    <p:sldId id="293" r:id="rId13"/>
    <p:sldId id="292" r:id="rId14"/>
    <p:sldId id="291" r:id="rId15"/>
    <p:sldId id="290" r:id="rId16"/>
    <p:sldId id="289" r:id="rId17"/>
    <p:sldId id="288" r:id="rId18"/>
    <p:sldId id="287" r:id="rId19"/>
    <p:sldId id="286" r:id="rId20"/>
    <p:sldId id="285" r:id="rId21"/>
    <p:sldId id="284" r:id="rId22"/>
    <p:sldId id="283" r:id="rId23"/>
    <p:sldId id="282" r:id="rId24"/>
    <p:sldId id="262" r:id="rId25"/>
    <p:sldId id="263" r:id="rId26"/>
    <p:sldId id="300" r:id="rId27"/>
    <p:sldId id="298" r:id="rId28"/>
    <p:sldId id="297" r:id="rId29"/>
    <p:sldId id="280" r:id="rId30"/>
    <p:sldId id="277" r:id="rId31"/>
    <p:sldId id="281" r:id="rId32"/>
    <p:sldId id="296" r:id="rId33"/>
    <p:sldId id="272" r:id="rId34"/>
    <p:sldId id="271" r:id="rId35"/>
    <p:sldId id="270" r:id="rId36"/>
    <p:sldId id="269" r:id="rId37"/>
    <p:sldId id="268" r:id="rId38"/>
    <p:sldId id="267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8B55B-ECF3-7864-4F6C-41365FBEDB11}" v="106" dt="2022-11-29T16:42:51.808"/>
    <p1510:client id="{16858719-597D-8D38-DDE3-960F9B3B695F}" v="554" dt="2022-11-29T18:19:31.341"/>
    <p1510:client id="{47A7FBEA-87C7-D016-8B13-452D642A89E0}" v="37" dt="2022-11-29T16:46:52.722"/>
    <p1510:client id="{6F3220C2-30C8-8BD6-E0D1-7FB7D6BE7DD5}" v="30" dt="2022-11-29T17:45:28.727"/>
    <p1510:client id="{9F82788B-E186-D95F-4A14-7C0B21E39576}" v="15" dt="2022-11-29T18:12:37.550"/>
    <p1510:client id="{A1CC93AF-4589-C947-9193-8F19008E516C}" v="6" dt="2022-11-29T18:33:53.380"/>
    <p1510:client id="{CA42BF00-1D04-A42B-6E99-1476CCC3C2A1}" v="11" dt="2022-11-29T19:06:02.211"/>
    <p1510:client id="{D530C76B-1771-49C2-8B9A-A9407D3AD707}" v="13" dt="2022-11-28T20:43:22.851"/>
    <p1510:client id="{E47282A7-5909-A059-EFEA-2BD8989DE97F}" v="24" dt="2022-11-29T18:41:5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889D1-6140-447B-9210-7CED78A1A46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CDD7ED-900D-4F56-BA31-784BC73983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Scopes of emissions.</a:t>
          </a:r>
        </a:p>
      </dgm:t>
    </dgm:pt>
    <dgm:pt modelId="{14191450-24C7-487F-94E8-C5336ACC9548}" type="parTrans" cxnId="{BDA1BFA1-59C0-48A7-9BA6-B633E019D9C8}">
      <dgm:prSet/>
      <dgm:spPr/>
      <dgm:t>
        <a:bodyPr/>
        <a:lstStyle/>
        <a:p>
          <a:endParaRPr lang="en-US"/>
        </a:p>
      </dgm:t>
    </dgm:pt>
    <dgm:pt modelId="{76532F35-772B-4DAF-904A-33A3309F7098}" type="sibTrans" cxnId="{BDA1BFA1-59C0-48A7-9BA6-B633E019D9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92606A-3B34-4CFA-930C-F73F58A835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Developing certification systems for “Green AI”.</a:t>
          </a:r>
        </a:p>
      </dgm:t>
    </dgm:pt>
    <dgm:pt modelId="{0C393A2A-989F-48B8-AB8C-E56F8E9F1531}" type="parTrans" cxnId="{9ACCA3A5-F53F-4571-8380-AE363610370D}">
      <dgm:prSet/>
      <dgm:spPr/>
      <dgm:t>
        <a:bodyPr/>
        <a:lstStyle/>
        <a:p>
          <a:endParaRPr lang="en-US"/>
        </a:p>
      </dgm:t>
    </dgm:pt>
    <dgm:pt modelId="{93C42A99-7DF2-41C7-86CE-28F43B5DA02F}" type="sibTrans" cxnId="{9ACCA3A5-F53F-4571-8380-AE36361037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013D41-7AAA-4B78-95E6-59D8B14A5C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Improving the carbon transparency of research and practice.</a:t>
          </a:r>
        </a:p>
      </dgm:t>
    </dgm:pt>
    <dgm:pt modelId="{97B938ED-10CA-40EC-A250-2E60A4C5B94C}" type="parTrans" cxnId="{A043E932-6527-4EFF-AF3F-92383B88775C}">
      <dgm:prSet/>
      <dgm:spPr/>
      <dgm:t>
        <a:bodyPr/>
        <a:lstStyle/>
        <a:p>
          <a:endParaRPr lang="en-US"/>
        </a:p>
      </dgm:t>
    </dgm:pt>
    <dgm:pt modelId="{4B82F25F-6A00-4E39-973F-9C89B84A7942}" type="sibTrans" cxnId="{A043E932-6527-4EFF-AF3F-92383B8877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39EB17-B3AC-4CCD-98EA-CE84CE431B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Supporting improved estimates of emissions rates.</a:t>
          </a:r>
        </a:p>
      </dgm:t>
    </dgm:pt>
    <dgm:pt modelId="{09A78EFA-6C06-44FC-A23F-D79A28CCC1AE}" type="parTrans" cxnId="{4F39738A-ADF4-4424-A3E9-963781B34309}">
      <dgm:prSet/>
      <dgm:spPr/>
      <dgm:t>
        <a:bodyPr/>
        <a:lstStyle/>
        <a:p>
          <a:endParaRPr lang="en-US"/>
        </a:p>
      </dgm:t>
    </dgm:pt>
    <dgm:pt modelId="{C20CD7CD-429F-4E39-9C2A-587BC2ABAADD}" type="sibTrans" cxnId="{4F39738A-ADF4-4424-A3E9-963781B343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CE2099A-A198-4F56-895E-96F63CC397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Reducing AI’s scope-enabled emissions.</a:t>
          </a:r>
        </a:p>
      </dgm:t>
    </dgm:pt>
    <dgm:pt modelId="{8D6499D3-2862-45C5-A310-16CC9D27E18B}" type="parTrans" cxnId="{6B8644B1-C407-4D50-B594-56CB42442C5F}">
      <dgm:prSet/>
      <dgm:spPr/>
      <dgm:t>
        <a:bodyPr/>
        <a:lstStyle/>
        <a:p>
          <a:endParaRPr lang="en-US"/>
        </a:p>
      </dgm:t>
    </dgm:pt>
    <dgm:pt modelId="{AE10EE48-6DF0-41F8-A724-FFFB569EBD0D}" type="sibTrans" cxnId="{6B8644B1-C407-4D50-B594-56CB42442C5F}">
      <dgm:prSet/>
      <dgm:spPr/>
      <dgm:t>
        <a:bodyPr/>
        <a:lstStyle/>
        <a:p>
          <a:endParaRPr lang="en-US"/>
        </a:p>
      </dgm:t>
    </dgm:pt>
    <dgm:pt modelId="{F554D6DA-5354-4E71-A171-580B04F596F0}" type="pres">
      <dgm:prSet presAssocID="{257889D1-6140-447B-9210-7CED78A1A465}" presName="root" presStyleCnt="0">
        <dgm:presLayoutVars>
          <dgm:dir/>
          <dgm:resizeHandles val="exact"/>
        </dgm:presLayoutVars>
      </dgm:prSet>
      <dgm:spPr/>
    </dgm:pt>
    <dgm:pt modelId="{296F443C-FEDC-4CA2-9689-7DD077FFED91}" type="pres">
      <dgm:prSet presAssocID="{257889D1-6140-447B-9210-7CED78A1A465}" presName="container" presStyleCnt="0">
        <dgm:presLayoutVars>
          <dgm:dir/>
          <dgm:resizeHandles val="exact"/>
        </dgm:presLayoutVars>
      </dgm:prSet>
      <dgm:spPr/>
    </dgm:pt>
    <dgm:pt modelId="{FE1954FC-4AFB-4E71-B357-D1C43FDAADB3}" type="pres">
      <dgm:prSet presAssocID="{E7CDD7ED-900D-4F56-BA31-784BC73983F2}" presName="compNode" presStyleCnt="0"/>
      <dgm:spPr/>
    </dgm:pt>
    <dgm:pt modelId="{C78FAD74-63DB-4984-B36E-4F3241F1852E}" type="pres">
      <dgm:prSet presAssocID="{E7CDD7ED-900D-4F56-BA31-784BC73983F2}" presName="iconBgRect" presStyleLbl="bgShp" presStyleIdx="0" presStyleCnt="5"/>
      <dgm:spPr/>
    </dgm:pt>
    <dgm:pt modelId="{203D6CE3-B14B-4534-89E0-7A90798596AD}" type="pres">
      <dgm:prSet presAssocID="{E7CDD7ED-900D-4F56-BA31-784BC73983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64A8ECB-663F-45A8-98E9-FA44C8B87F18}" type="pres">
      <dgm:prSet presAssocID="{E7CDD7ED-900D-4F56-BA31-784BC73983F2}" presName="spaceRect" presStyleCnt="0"/>
      <dgm:spPr/>
    </dgm:pt>
    <dgm:pt modelId="{46767FD5-39E4-4BB8-8A41-5C5D7B1ECC25}" type="pres">
      <dgm:prSet presAssocID="{E7CDD7ED-900D-4F56-BA31-784BC73983F2}" presName="textRect" presStyleLbl="revTx" presStyleIdx="0" presStyleCnt="5">
        <dgm:presLayoutVars>
          <dgm:chMax val="1"/>
          <dgm:chPref val="1"/>
        </dgm:presLayoutVars>
      </dgm:prSet>
      <dgm:spPr/>
    </dgm:pt>
    <dgm:pt modelId="{783BBC58-DF49-4972-A2D7-28E234DEAD05}" type="pres">
      <dgm:prSet presAssocID="{76532F35-772B-4DAF-904A-33A3309F7098}" presName="sibTrans" presStyleLbl="sibTrans2D1" presStyleIdx="0" presStyleCnt="0"/>
      <dgm:spPr/>
    </dgm:pt>
    <dgm:pt modelId="{7FED2084-232D-4F30-A981-9B7946706529}" type="pres">
      <dgm:prSet presAssocID="{6B92606A-3B34-4CFA-930C-F73F58A8351A}" presName="compNode" presStyleCnt="0"/>
      <dgm:spPr/>
    </dgm:pt>
    <dgm:pt modelId="{3090BE46-4F09-4502-AA06-8DC85A623795}" type="pres">
      <dgm:prSet presAssocID="{6B92606A-3B34-4CFA-930C-F73F58A8351A}" presName="iconBgRect" presStyleLbl="bgShp" presStyleIdx="1" presStyleCnt="5"/>
      <dgm:spPr/>
    </dgm:pt>
    <dgm:pt modelId="{4F65B503-B19C-4721-835A-2AD5EE960530}" type="pres">
      <dgm:prSet presAssocID="{6B92606A-3B34-4CFA-930C-F73F58A835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985757B1-90D0-4CF2-BC35-B829CE5E9492}" type="pres">
      <dgm:prSet presAssocID="{6B92606A-3B34-4CFA-930C-F73F58A8351A}" presName="spaceRect" presStyleCnt="0"/>
      <dgm:spPr/>
    </dgm:pt>
    <dgm:pt modelId="{4FCA6A95-5A61-4392-A42A-FC6F1327AE74}" type="pres">
      <dgm:prSet presAssocID="{6B92606A-3B34-4CFA-930C-F73F58A8351A}" presName="textRect" presStyleLbl="revTx" presStyleIdx="1" presStyleCnt="5">
        <dgm:presLayoutVars>
          <dgm:chMax val="1"/>
          <dgm:chPref val="1"/>
        </dgm:presLayoutVars>
      </dgm:prSet>
      <dgm:spPr/>
    </dgm:pt>
    <dgm:pt modelId="{5353DB11-BCC3-4CD9-83A1-D1B554098D90}" type="pres">
      <dgm:prSet presAssocID="{93C42A99-7DF2-41C7-86CE-28F43B5DA02F}" presName="sibTrans" presStyleLbl="sibTrans2D1" presStyleIdx="0" presStyleCnt="0"/>
      <dgm:spPr/>
    </dgm:pt>
    <dgm:pt modelId="{B33B4A40-5088-4293-A6D0-BBF8E8CE64C7}" type="pres">
      <dgm:prSet presAssocID="{2F013D41-7AAA-4B78-95E6-59D8B14A5CE5}" presName="compNode" presStyleCnt="0"/>
      <dgm:spPr/>
    </dgm:pt>
    <dgm:pt modelId="{85AE4A20-96BA-4DBB-B6AB-28DD6A2EF5A5}" type="pres">
      <dgm:prSet presAssocID="{2F013D41-7AAA-4B78-95E6-59D8B14A5CE5}" presName="iconBgRect" presStyleLbl="bgShp" presStyleIdx="2" presStyleCnt="5"/>
      <dgm:spPr/>
    </dgm:pt>
    <dgm:pt modelId="{20F40E95-B107-45E4-95A3-DA502EC6F674}" type="pres">
      <dgm:prSet presAssocID="{2F013D41-7AAA-4B78-95E6-59D8B14A5C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9D94DBE1-5DC2-43B6-AA8D-050C9D536EEA}" type="pres">
      <dgm:prSet presAssocID="{2F013D41-7AAA-4B78-95E6-59D8B14A5CE5}" presName="spaceRect" presStyleCnt="0"/>
      <dgm:spPr/>
    </dgm:pt>
    <dgm:pt modelId="{BA51623D-A359-4384-A100-C2B527651A7C}" type="pres">
      <dgm:prSet presAssocID="{2F013D41-7AAA-4B78-95E6-59D8B14A5CE5}" presName="textRect" presStyleLbl="revTx" presStyleIdx="2" presStyleCnt="5">
        <dgm:presLayoutVars>
          <dgm:chMax val="1"/>
          <dgm:chPref val="1"/>
        </dgm:presLayoutVars>
      </dgm:prSet>
      <dgm:spPr/>
    </dgm:pt>
    <dgm:pt modelId="{92323D89-29E8-4104-8FB1-A052B88D1AB2}" type="pres">
      <dgm:prSet presAssocID="{4B82F25F-6A00-4E39-973F-9C89B84A7942}" presName="sibTrans" presStyleLbl="sibTrans2D1" presStyleIdx="0" presStyleCnt="0"/>
      <dgm:spPr/>
    </dgm:pt>
    <dgm:pt modelId="{982F23E1-1FBD-424F-B549-194D32959895}" type="pres">
      <dgm:prSet presAssocID="{7739EB17-B3AC-4CCD-98EA-CE84CE431B13}" presName="compNode" presStyleCnt="0"/>
      <dgm:spPr/>
    </dgm:pt>
    <dgm:pt modelId="{F7C4BC8A-F75D-4E8B-9E95-6BAD22B35D0E}" type="pres">
      <dgm:prSet presAssocID="{7739EB17-B3AC-4CCD-98EA-CE84CE431B13}" presName="iconBgRect" presStyleLbl="bgShp" presStyleIdx="3" presStyleCnt="5"/>
      <dgm:spPr/>
    </dgm:pt>
    <dgm:pt modelId="{C983A53C-D06F-4BF4-BC6A-85859D2BBE0A}" type="pres">
      <dgm:prSet presAssocID="{7739EB17-B3AC-4CCD-98EA-CE84CE431B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66A0EE2-BFEB-4975-8A63-AE3662C9A74F}" type="pres">
      <dgm:prSet presAssocID="{7739EB17-B3AC-4CCD-98EA-CE84CE431B13}" presName="spaceRect" presStyleCnt="0"/>
      <dgm:spPr/>
    </dgm:pt>
    <dgm:pt modelId="{5B58440D-48A5-4731-9FCC-EE60DF5AA7FB}" type="pres">
      <dgm:prSet presAssocID="{7739EB17-B3AC-4CCD-98EA-CE84CE431B13}" presName="textRect" presStyleLbl="revTx" presStyleIdx="3" presStyleCnt="5">
        <dgm:presLayoutVars>
          <dgm:chMax val="1"/>
          <dgm:chPref val="1"/>
        </dgm:presLayoutVars>
      </dgm:prSet>
      <dgm:spPr/>
    </dgm:pt>
    <dgm:pt modelId="{D4034822-EC4F-4E9B-9D47-75E93C450C09}" type="pres">
      <dgm:prSet presAssocID="{C20CD7CD-429F-4E39-9C2A-587BC2ABAADD}" presName="sibTrans" presStyleLbl="sibTrans2D1" presStyleIdx="0" presStyleCnt="0"/>
      <dgm:spPr/>
    </dgm:pt>
    <dgm:pt modelId="{93D6178A-10E4-4139-94E8-23B3F5D8AB7D}" type="pres">
      <dgm:prSet presAssocID="{2CE2099A-A198-4F56-895E-96F63CC39784}" presName="compNode" presStyleCnt="0"/>
      <dgm:spPr/>
    </dgm:pt>
    <dgm:pt modelId="{AAD3A55D-90AF-4640-93D8-CFBFFC436C79}" type="pres">
      <dgm:prSet presAssocID="{2CE2099A-A198-4F56-895E-96F63CC39784}" presName="iconBgRect" presStyleLbl="bgShp" presStyleIdx="4" presStyleCnt="5"/>
      <dgm:spPr/>
    </dgm:pt>
    <dgm:pt modelId="{66E5C2C8-2B44-4E29-8004-AE6D623E1088}" type="pres">
      <dgm:prSet presAssocID="{2CE2099A-A198-4F56-895E-96F63CC3978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C103AE6-0640-4251-9F89-E569E072AE1C}" type="pres">
      <dgm:prSet presAssocID="{2CE2099A-A198-4F56-895E-96F63CC39784}" presName="spaceRect" presStyleCnt="0"/>
      <dgm:spPr/>
    </dgm:pt>
    <dgm:pt modelId="{D0F81404-3D96-444E-A7DC-53290235F79E}" type="pres">
      <dgm:prSet presAssocID="{2CE2099A-A198-4F56-895E-96F63CC3978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0479717-B138-4F65-BBEC-DD7B93765F31}" type="presOf" srcId="{4B82F25F-6A00-4E39-973F-9C89B84A7942}" destId="{92323D89-29E8-4104-8FB1-A052B88D1AB2}" srcOrd="0" destOrd="0" presId="urn:microsoft.com/office/officeart/2018/2/layout/IconCircleList"/>
    <dgm:cxn modelId="{7EB9B324-06FE-41F9-A7E8-6F83EFE309F1}" type="presOf" srcId="{2CE2099A-A198-4F56-895E-96F63CC39784}" destId="{D0F81404-3D96-444E-A7DC-53290235F79E}" srcOrd="0" destOrd="0" presId="urn:microsoft.com/office/officeart/2018/2/layout/IconCircleList"/>
    <dgm:cxn modelId="{A043E932-6527-4EFF-AF3F-92383B88775C}" srcId="{257889D1-6140-447B-9210-7CED78A1A465}" destId="{2F013D41-7AAA-4B78-95E6-59D8B14A5CE5}" srcOrd="2" destOrd="0" parTransId="{97B938ED-10CA-40EC-A250-2E60A4C5B94C}" sibTransId="{4B82F25F-6A00-4E39-973F-9C89B84A7942}"/>
    <dgm:cxn modelId="{49F1E75E-E655-410A-9687-216B321859D1}" type="presOf" srcId="{257889D1-6140-447B-9210-7CED78A1A465}" destId="{F554D6DA-5354-4E71-A171-580B04F596F0}" srcOrd="0" destOrd="0" presId="urn:microsoft.com/office/officeart/2018/2/layout/IconCircleList"/>
    <dgm:cxn modelId="{387B044E-548D-47FA-A95B-3190CB1F6399}" type="presOf" srcId="{7739EB17-B3AC-4CCD-98EA-CE84CE431B13}" destId="{5B58440D-48A5-4731-9FCC-EE60DF5AA7FB}" srcOrd="0" destOrd="0" presId="urn:microsoft.com/office/officeart/2018/2/layout/IconCircleList"/>
    <dgm:cxn modelId="{7F621657-C42E-4D69-89ED-C939A8FF1D39}" type="presOf" srcId="{E7CDD7ED-900D-4F56-BA31-784BC73983F2}" destId="{46767FD5-39E4-4BB8-8A41-5C5D7B1ECC25}" srcOrd="0" destOrd="0" presId="urn:microsoft.com/office/officeart/2018/2/layout/IconCircleList"/>
    <dgm:cxn modelId="{4F39738A-ADF4-4424-A3E9-963781B34309}" srcId="{257889D1-6140-447B-9210-7CED78A1A465}" destId="{7739EB17-B3AC-4CCD-98EA-CE84CE431B13}" srcOrd="3" destOrd="0" parTransId="{09A78EFA-6C06-44FC-A23F-D79A28CCC1AE}" sibTransId="{C20CD7CD-429F-4E39-9C2A-587BC2ABAADD}"/>
    <dgm:cxn modelId="{BDA1BFA1-59C0-48A7-9BA6-B633E019D9C8}" srcId="{257889D1-6140-447B-9210-7CED78A1A465}" destId="{E7CDD7ED-900D-4F56-BA31-784BC73983F2}" srcOrd="0" destOrd="0" parTransId="{14191450-24C7-487F-94E8-C5336ACC9548}" sibTransId="{76532F35-772B-4DAF-904A-33A3309F7098}"/>
    <dgm:cxn modelId="{9ACCA3A5-F53F-4571-8380-AE363610370D}" srcId="{257889D1-6140-447B-9210-7CED78A1A465}" destId="{6B92606A-3B34-4CFA-930C-F73F58A8351A}" srcOrd="1" destOrd="0" parTransId="{0C393A2A-989F-48B8-AB8C-E56F8E9F1531}" sibTransId="{93C42A99-7DF2-41C7-86CE-28F43B5DA02F}"/>
    <dgm:cxn modelId="{66D49AAD-6AA6-4089-AC85-8FC234B7E52A}" type="presOf" srcId="{6B92606A-3B34-4CFA-930C-F73F58A8351A}" destId="{4FCA6A95-5A61-4392-A42A-FC6F1327AE74}" srcOrd="0" destOrd="0" presId="urn:microsoft.com/office/officeart/2018/2/layout/IconCircleList"/>
    <dgm:cxn modelId="{6B8644B1-C407-4D50-B594-56CB42442C5F}" srcId="{257889D1-6140-447B-9210-7CED78A1A465}" destId="{2CE2099A-A198-4F56-895E-96F63CC39784}" srcOrd="4" destOrd="0" parTransId="{8D6499D3-2862-45C5-A310-16CC9D27E18B}" sibTransId="{AE10EE48-6DF0-41F8-A724-FFFB569EBD0D}"/>
    <dgm:cxn modelId="{1100AEB9-D9E8-4D16-B46D-F53A5C85BC9A}" type="presOf" srcId="{76532F35-772B-4DAF-904A-33A3309F7098}" destId="{783BBC58-DF49-4972-A2D7-28E234DEAD05}" srcOrd="0" destOrd="0" presId="urn:microsoft.com/office/officeart/2018/2/layout/IconCircleList"/>
    <dgm:cxn modelId="{153E0DD8-4A22-4E0F-BFE4-765162BC3CE5}" type="presOf" srcId="{2F013D41-7AAA-4B78-95E6-59D8B14A5CE5}" destId="{BA51623D-A359-4384-A100-C2B527651A7C}" srcOrd="0" destOrd="0" presId="urn:microsoft.com/office/officeart/2018/2/layout/IconCircleList"/>
    <dgm:cxn modelId="{DC7C11E9-74F9-4D1C-842D-DFED4FB77880}" type="presOf" srcId="{C20CD7CD-429F-4E39-9C2A-587BC2ABAADD}" destId="{D4034822-EC4F-4E9B-9D47-75E93C450C09}" srcOrd="0" destOrd="0" presId="urn:microsoft.com/office/officeart/2018/2/layout/IconCircleList"/>
    <dgm:cxn modelId="{94524EF7-DF67-42E0-B7A6-5D992C137890}" type="presOf" srcId="{93C42A99-7DF2-41C7-86CE-28F43B5DA02F}" destId="{5353DB11-BCC3-4CD9-83A1-D1B554098D90}" srcOrd="0" destOrd="0" presId="urn:microsoft.com/office/officeart/2018/2/layout/IconCircleList"/>
    <dgm:cxn modelId="{63BC0279-9D3A-4CD5-BD1A-25CBBD0A2047}" type="presParOf" srcId="{F554D6DA-5354-4E71-A171-580B04F596F0}" destId="{296F443C-FEDC-4CA2-9689-7DD077FFED91}" srcOrd="0" destOrd="0" presId="urn:microsoft.com/office/officeart/2018/2/layout/IconCircleList"/>
    <dgm:cxn modelId="{425AF5ED-5A83-49EE-9B69-BB98B509EF49}" type="presParOf" srcId="{296F443C-FEDC-4CA2-9689-7DD077FFED91}" destId="{FE1954FC-4AFB-4E71-B357-D1C43FDAADB3}" srcOrd="0" destOrd="0" presId="urn:microsoft.com/office/officeart/2018/2/layout/IconCircleList"/>
    <dgm:cxn modelId="{A728CA00-7490-4D34-A34C-E69EBCC033B3}" type="presParOf" srcId="{FE1954FC-4AFB-4E71-B357-D1C43FDAADB3}" destId="{C78FAD74-63DB-4984-B36E-4F3241F1852E}" srcOrd="0" destOrd="0" presId="urn:microsoft.com/office/officeart/2018/2/layout/IconCircleList"/>
    <dgm:cxn modelId="{FC62E8AD-5B70-4047-A28F-206FABFC1DAB}" type="presParOf" srcId="{FE1954FC-4AFB-4E71-B357-D1C43FDAADB3}" destId="{203D6CE3-B14B-4534-89E0-7A90798596AD}" srcOrd="1" destOrd="0" presId="urn:microsoft.com/office/officeart/2018/2/layout/IconCircleList"/>
    <dgm:cxn modelId="{28D79192-2E80-4C04-8B50-A1B33D090C98}" type="presParOf" srcId="{FE1954FC-4AFB-4E71-B357-D1C43FDAADB3}" destId="{964A8ECB-663F-45A8-98E9-FA44C8B87F18}" srcOrd="2" destOrd="0" presId="urn:microsoft.com/office/officeart/2018/2/layout/IconCircleList"/>
    <dgm:cxn modelId="{89EFDE5B-B17C-49DB-9055-353522E8ABA3}" type="presParOf" srcId="{FE1954FC-4AFB-4E71-B357-D1C43FDAADB3}" destId="{46767FD5-39E4-4BB8-8A41-5C5D7B1ECC25}" srcOrd="3" destOrd="0" presId="urn:microsoft.com/office/officeart/2018/2/layout/IconCircleList"/>
    <dgm:cxn modelId="{AA0976C4-7A8C-4539-BD7A-EB9C1BA1355C}" type="presParOf" srcId="{296F443C-FEDC-4CA2-9689-7DD077FFED91}" destId="{783BBC58-DF49-4972-A2D7-28E234DEAD05}" srcOrd="1" destOrd="0" presId="urn:microsoft.com/office/officeart/2018/2/layout/IconCircleList"/>
    <dgm:cxn modelId="{14525792-2B20-4CA5-BA08-BC7740345AD8}" type="presParOf" srcId="{296F443C-FEDC-4CA2-9689-7DD077FFED91}" destId="{7FED2084-232D-4F30-A981-9B7946706529}" srcOrd="2" destOrd="0" presId="urn:microsoft.com/office/officeart/2018/2/layout/IconCircleList"/>
    <dgm:cxn modelId="{2C61BF07-DAC6-44CB-AFA8-E300740126B5}" type="presParOf" srcId="{7FED2084-232D-4F30-A981-9B7946706529}" destId="{3090BE46-4F09-4502-AA06-8DC85A623795}" srcOrd="0" destOrd="0" presId="urn:microsoft.com/office/officeart/2018/2/layout/IconCircleList"/>
    <dgm:cxn modelId="{F565933A-2EA0-4BFB-8CBB-45016AF5B25A}" type="presParOf" srcId="{7FED2084-232D-4F30-A981-9B7946706529}" destId="{4F65B503-B19C-4721-835A-2AD5EE960530}" srcOrd="1" destOrd="0" presId="urn:microsoft.com/office/officeart/2018/2/layout/IconCircleList"/>
    <dgm:cxn modelId="{C2616574-8148-44FE-B137-5B3F7E130096}" type="presParOf" srcId="{7FED2084-232D-4F30-A981-9B7946706529}" destId="{985757B1-90D0-4CF2-BC35-B829CE5E9492}" srcOrd="2" destOrd="0" presId="urn:microsoft.com/office/officeart/2018/2/layout/IconCircleList"/>
    <dgm:cxn modelId="{A7440D94-6EA9-4280-B14D-647DB19D832C}" type="presParOf" srcId="{7FED2084-232D-4F30-A981-9B7946706529}" destId="{4FCA6A95-5A61-4392-A42A-FC6F1327AE74}" srcOrd="3" destOrd="0" presId="urn:microsoft.com/office/officeart/2018/2/layout/IconCircleList"/>
    <dgm:cxn modelId="{0ABA3C0B-9442-405D-A1AE-98C402BE6EF8}" type="presParOf" srcId="{296F443C-FEDC-4CA2-9689-7DD077FFED91}" destId="{5353DB11-BCC3-4CD9-83A1-D1B554098D90}" srcOrd="3" destOrd="0" presId="urn:microsoft.com/office/officeart/2018/2/layout/IconCircleList"/>
    <dgm:cxn modelId="{8F1244EA-48B6-4680-874D-E2B8CC6D72AB}" type="presParOf" srcId="{296F443C-FEDC-4CA2-9689-7DD077FFED91}" destId="{B33B4A40-5088-4293-A6D0-BBF8E8CE64C7}" srcOrd="4" destOrd="0" presId="urn:microsoft.com/office/officeart/2018/2/layout/IconCircleList"/>
    <dgm:cxn modelId="{A3B7F63F-00E2-4CC4-BCD5-14268B4BD378}" type="presParOf" srcId="{B33B4A40-5088-4293-A6D0-BBF8E8CE64C7}" destId="{85AE4A20-96BA-4DBB-B6AB-28DD6A2EF5A5}" srcOrd="0" destOrd="0" presId="urn:microsoft.com/office/officeart/2018/2/layout/IconCircleList"/>
    <dgm:cxn modelId="{2B52DD92-CBF4-4012-984E-881EE22280F7}" type="presParOf" srcId="{B33B4A40-5088-4293-A6D0-BBF8E8CE64C7}" destId="{20F40E95-B107-45E4-95A3-DA502EC6F674}" srcOrd="1" destOrd="0" presId="urn:microsoft.com/office/officeart/2018/2/layout/IconCircleList"/>
    <dgm:cxn modelId="{66CE3909-70D7-4D85-8E1A-BDC89328CAA2}" type="presParOf" srcId="{B33B4A40-5088-4293-A6D0-BBF8E8CE64C7}" destId="{9D94DBE1-5DC2-43B6-AA8D-050C9D536EEA}" srcOrd="2" destOrd="0" presId="urn:microsoft.com/office/officeart/2018/2/layout/IconCircleList"/>
    <dgm:cxn modelId="{DF9EAF53-4B7D-4190-AE64-CAD1EF96880E}" type="presParOf" srcId="{B33B4A40-5088-4293-A6D0-BBF8E8CE64C7}" destId="{BA51623D-A359-4384-A100-C2B527651A7C}" srcOrd="3" destOrd="0" presId="urn:microsoft.com/office/officeart/2018/2/layout/IconCircleList"/>
    <dgm:cxn modelId="{E9D12A43-963C-406B-B5C5-FB207C61DBBF}" type="presParOf" srcId="{296F443C-FEDC-4CA2-9689-7DD077FFED91}" destId="{92323D89-29E8-4104-8FB1-A052B88D1AB2}" srcOrd="5" destOrd="0" presId="urn:microsoft.com/office/officeart/2018/2/layout/IconCircleList"/>
    <dgm:cxn modelId="{2DD5CDDA-646C-4C59-8E81-865AA3830EBA}" type="presParOf" srcId="{296F443C-FEDC-4CA2-9689-7DD077FFED91}" destId="{982F23E1-1FBD-424F-B549-194D32959895}" srcOrd="6" destOrd="0" presId="urn:microsoft.com/office/officeart/2018/2/layout/IconCircleList"/>
    <dgm:cxn modelId="{1B2A3273-FDF7-4313-9A25-9C6C84E0641F}" type="presParOf" srcId="{982F23E1-1FBD-424F-B549-194D32959895}" destId="{F7C4BC8A-F75D-4E8B-9E95-6BAD22B35D0E}" srcOrd="0" destOrd="0" presId="urn:microsoft.com/office/officeart/2018/2/layout/IconCircleList"/>
    <dgm:cxn modelId="{6D30B013-49A5-486D-8DC6-996C2E37077A}" type="presParOf" srcId="{982F23E1-1FBD-424F-B549-194D32959895}" destId="{C983A53C-D06F-4BF4-BC6A-85859D2BBE0A}" srcOrd="1" destOrd="0" presId="urn:microsoft.com/office/officeart/2018/2/layout/IconCircleList"/>
    <dgm:cxn modelId="{23872C52-9084-4683-88B0-2DFAD53F9D5D}" type="presParOf" srcId="{982F23E1-1FBD-424F-B549-194D32959895}" destId="{E66A0EE2-BFEB-4975-8A63-AE3662C9A74F}" srcOrd="2" destOrd="0" presId="urn:microsoft.com/office/officeart/2018/2/layout/IconCircleList"/>
    <dgm:cxn modelId="{FA37BC97-C9F3-4B19-BC97-552D28BBFF43}" type="presParOf" srcId="{982F23E1-1FBD-424F-B549-194D32959895}" destId="{5B58440D-48A5-4731-9FCC-EE60DF5AA7FB}" srcOrd="3" destOrd="0" presId="urn:microsoft.com/office/officeart/2018/2/layout/IconCircleList"/>
    <dgm:cxn modelId="{642D24D5-D6DF-44D0-8C61-02D7EDF3582A}" type="presParOf" srcId="{296F443C-FEDC-4CA2-9689-7DD077FFED91}" destId="{D4034822-EC4F-4E9B-9D47-75E93C450C09}" srcOrd="7" destOrd="0" presId="urn:microsoft.com/office/officeart/2018/2/layout/IconCircleList"/>
    <dgm:cxn modelId="{B9C5D990-239F-42D2-B1B3-C276BCD5216E}" type="presParOf" srcId="{296F443C-FEDC-4CA2-9689-7DD077FFED91}" destId="{93D6178A-10E4-4139-94E8-23B3F5D8AB7D}" srcOrd="8" destOrd="0" presId="urn:microsoft.com/office/officeart/2018/2/layout/IconCircleList"/>
    <dgm:cxn modelId="{41E945FD-EB54-4EE2-B4BA-B5B1EC92A2C7}" type="presParOf" srcId="{93D6178A-10E4-4139-94E8-23B3F5D8AB7D}" destId="{AAD3A55D-90AF-4640-93D8-CFBFFC436C79}" srcOrd="0" destOrd="0" presId="urn:microsoft.com/office/officeart/2018/2/layout/IconCircleList"/>
    <dgm:cxn modelId="{E2DBADC0-C334-4AD2-8C2B-1E4478579F56}" type="presParOf" srcId="{93D6178A-10E4-4139-94E8-23B3F5D8AB7D}" destId="{66E5C2C8-2B44-4E29-8004-AE6D623E1088}" srcOrd="1" destOrd="0" presId="urn:microsoft.com/office/officeart/2018/2/layout/IconCircleList"/>
    <dgm:cxn modelId="{CCC85266-C81C-4B07-93F4-43A8E9EA25A0}" type="presParOf" srcId="{93D6178A-10E4-4139-94E8-23B3F5D8AB7D}" destId="{EC103AE6-0640-4251-9F89-E569E072AE1C}" srcOrd="2" destOrd="0" presId="urn:microsoft.com/office/officeart/2018/2/layout/IconCircleList"/>
    <dgm:cxn modelId="{D2FB7703-C6C8-4711-825A-055F843B2DB2}" type="presParOf" srcId="{93D6178A-10E4-4139-94E8-23B3F5D8AB7D}" destId="{D0F81404-3D96-444E-A7DC-53290235F79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FAD74-63DB-4984-B36E-4F3241F1852E}">
      <dsp:nvSpPr>
        <dsp:cNvPr id="0" name=""/>
        <dsp:cNvSpPr/>
      </dsp:nvSpPr>
      <dsp:spPr>
        <a:xfrm>
          <a:off x="936" y="249507"/>
          <a:ext cx="499078" cy="4990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D6CE3-B14B-4534-89E0-7A90798596AD}">
      <dsp:nvSpPr>
        <dsp:cNvPr id="0" name=""/>
        <dsp:cNvSpPr/>
      </dsp:nvSpPr>
      <dsp:spPr>
        <a:xfrm>
          <a:off x="105743" y="354314"/>
          <a:ext cx="289465" cy="289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67FD5-39E4-4BB8-8A41-5C5D7B1ECC25}">
      <dsp:nvSpPr>
        <dsp:cNvPr id="0" name=""/>
        <dsp:cNvSpPr/>
      </dsp:nvSpPr>
      <dsp:spPr>
        <a:xfrm>
          <a:off x="606960" y="249507"/>
          <a:ext cx="1176398" cy="499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Scopes of emissions.</a:t>
          </a:r>
        </a:p>
      </dsp:txBody>
      <dsp:txXfrm>
        <a:off x="606960" y="249507"/>
        <a:ext cx="1176398" cy="499078"/>
      </dsp:txXfrm>
    </dsp:sp>
    <dsp:sp modelId="{3090BE46-4F09-4502-AA06-8DC85A623795}">
      <dsp:nvSpPr>
        <dsp:cNvPr id="0" name=""/>
        <dsp:cNvSpPr/>
      </dsp:nvSpPr>
      <dsp:spPr>
        <a:xfrm>
          <a:off x="1988337" y="249507"/>
          <a:ext cx="499078" cy="4990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5B503-B19C-4721-835A-2AD5EE960530}">
      <dsp:nvSpPr>
        <dsp:cNvPr id="0" name=""/>
        <dsp:cNvSpPr/>
      </dsp:nvSpPr>
      <dsp:spPr>
        <a:xfrm>
          <a:off x="2093143" y="354314"/>
          <a:ext cx="289465" cy="2894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A6A95-5A61-4392-A42A-FC6F1327AE74}">
      <dsp:nvSpPr>
        <dsp:cNvPr id="0" name=""/>
        <dsp:cNvSpPr/>
      </dsp:nvSpPr>
      <dsp:spPr>
        <a:xfrm>
          <a:off x="2594360" y="249507"/>
          <a:ext cx="1176398" cy="499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Developing certification systems for “Green AI”.</a:t>
          </a:r>
        </a:p>
      </dsp:txBody>
      <dsp:txXfrm>
        <a:off x="2594360" y="249507"/>
        <a:ext cx="1176398" cy="499078"/>
      </dsp:txXfrm>
    </dsp:sp>
    <dsp:sp modelId="{85AE4A20-96BA-4DBB-B6AB-28DD6A2EF5A5}">
      <dsp:nvSpPr>
        <dsp:cNvPr id="0" name=""/>
        <dsp:cNvSpPr/>
      </dsp:nvSpPr>
      <dsp:spPr>
        <a:xfrm>
          <a:off x="936" y="1137836"/>
          <a:ext cx="499078" cy="4990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40E95-B107-45E4-95A3-DA502EC6F674}">
      <dsp:nvSpPr>
        <dsp:cNvPr id="0" name=""/>
        <dsp:cNvSpPr/>
      </dsp:nvSpPr>
      <dsp:spPr>
        <a:xfrm>
          <a:off x="105743" y="1242643"/>
          <a:ext cx="289465" cy="2894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1623D-A359-4384-A100-C2B527651A7C}">
      <dsp:nvSpPr>
        <dsp:cNvPr id="0" name=""/>
        <dsp:cNvSpPr/>
      </dsp:nvSpPr>
      <dsp:spPr>
        <a:xfrm>
          <a:off x="606960" y="1137836"/>
          <a:ext cx="1176398" cy="499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Improving the carbon transparency of research and practice.</a:t>
          </a:r>
        </a:p>
      </dsp:txBody>
      <dsp:txXfrm>
        <a:off x="606960" y="1137836"/>
        <a:ext cx="1176398" cy="499078"/>
      </dsp:txXfrm>
    </dsp:sp>
    <dsp:sp modelId="{F7C4BC8A-F75D-4E8B-9E95-6BAD22B35D0E}">
      <dsp:nvSpPr>
        <dsp:cNvPr id="0" name=""/>
        <dsp:cNvSpPr/>
      </dsp:nvSpPr>
      <dsp:spPr>
        <a:xfrm>
          <a:off x="1988337" y="1137836"/>
          <a:ext cx="499078" cy="4990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3A53C-D06F-4BF4-BC6A-85859D2BBE0A}">
      <dsp:nvSpPr>
        <dsp:cNvPr id="0" name=""/>
        <dsp:cNvSpPr/>
      </dsp:nvSpPr>
      <dsp:spPr>
        <a:xfrm>
          <a:off x="2093143" y="1242643"/>
          <a:ext cx="289465" cy="2894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8440D-48A5-4731-9FCC-EE60DF5AA7FB}">
      <dsp:nvSpPr>
        <dsp:cNvPr id="0" name=""/>
        <dsp:cNvSpPr/>
      </dsp:nvSpPr>
      <dsp:spPr>
        <a:xfrm>
          <a:off x="2594360" y="1137836"/>
          <a:ext cx="1176398" cy="499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Supporting improved estimates of emissions rates.</a:t>
          </a:r>
        </a:p>
      </dsp:txBody>
      <dsp:txXfrm>
        <a:off x="2594360" y="1137836"/>
        <a:ext cx="1176398" cy="499078"/>
      </dsp:txXfrm>
    </dsp:sp>
    <dsp:sp modelId="{AAD3A55D-90AF-4640-93D8-CFBFFC436C79}">
      <dsp:nvSpPr>
        <dsp:cNvPr id="0" name=""/>
        <dsp:cNvSpPr/>
      </dsp:nvSpPr>
      <dsp:spPr>
        <a:xfrm>
          <a:off x="936" y="2026166"/>
          <a:ext cx="499078" cy="4990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5C2C8-2B44-4E29-8004-AE6D623E1088}">
      <dsp:nvSpPr>
        <dsp:cNvPr id="0" name=""/>
        <dsp:cNvSpPr/>
      </dsp:nvSpPr>
      <dsp:spPr>
        <a:xfrm>
          <a:off x="105743" y="2130972"/>
          <a:ext cx="289465" cy="2894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81404-3D96-444E-A7DC-53290235F79E}">
      <dsp:nvSpPr>
        <dsp:cNvPr id="0" name=""/>
        <dsp:cNvSpPr/>
      </dsp:nvSpPr>
      <dsp:spPr>
        <a:xfrm>
          <a:off x="606960" y="2026166"/>
          <a:ext cx="1176398" cy="499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Reducing AI’s scope-enabled emissions.</a:t>
          </a:r>
        </a:p>
      </dsp:txBody>
      <dsp:txXfrm>
        <a:off x="606960" y="2026166"/>
        <a:ext cx="1176398" cy="49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16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196b84c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196b84c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196b84c1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196b84c1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196b84c1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196b84c1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196b84c1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196b84c1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b20ab925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9b20ab925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82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5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17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76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50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77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57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12/01/2022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3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588D-5BC9-C554-D431-77F52F45E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6A6B-41AA-D324-8CB1-CD9D3EDD2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7769D-FA9E-4886-49B5-7FCF6DD6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FC297-22FF-289D-FC68-1223D262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CEF2-5453-C9B8-DF62-8389D4AC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786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194D-9C08-0258-3FCD-87C700F9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BD5A-78D4-D066-7819-A835649A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87A5-6DE2-3429-F6A9-51BC9016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39D8-12F6-9DBB-587E-4F66ADC0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870FB-85F1-21DC-EB4C-621199A4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404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D61E-4FC8-43C6-1FA6-4E0C89F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D8FAC-4117-72EB-CB01-ECB8C13E6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D5D1A-3941-E5D4-9AD6-50EC0649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20372-5674-9AEB-BC1A-9DFD9AAF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E673-7C16-A189-C2A5-52F9C873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53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AECD-6E88-6B9B-E4D3-1754E26B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ED407-38D3-09A6-70DC-EF0171480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64909-D6DF-AF51-2987-7E98583B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B4B1-8982-E979-917A-4689DD2B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ED754-676F-1E86-726B-B1405ADB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99F62-B3C9-E3D7-FB84-A95EFEE7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48FB-3B82-F36C-32A7-ABFC57ED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15E0-D061-8046-5717-9CE63376A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E8AA5-5644-3264-7F57-D45D829A9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9AD2F-237C-13A9-4B6A-DF7D4827C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AD459-5DE4-1B04-1F12-EA91C82CB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40187-1E7B-A90D-AE3A-A171F8E6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47039-3B40-EDBF-7361-E0C85E79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DEC15-0264-5E5D-8F21-674BD91E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8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6AB2-9C62-02F0-1980-CA814FC5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9B348-47EA-ABE2-424A-F0280D14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960B4-CC7B-6274-F451-E01EEED1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2DE38-0FCF-AFB8-2952-82736024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97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5F179-7712-9D17-95EE-686EF3D9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3FFC0-3E81-2D9B-6810-17DC99DD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A7768-ABAA-5FBF-2DA1-5936CAC8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49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5885-600F-4D83-515E-0E6E44ED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D9B82-69C1-351E-A8B5-A89F1D255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34385-1755-5B30-60A3-434CE5FC6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C21E3-9E25-DF73-8252-9D3AA153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C078B-4147-5DAD-6C12-A0B4DA89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88012-B42B-3C6F-5FC1-6ADD8157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35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D36A-46EB-A553-D163-D27EEE82A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BB751-8097-1D38-4779-A64CC3C51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647ED-874D-CDDD-11E7-A2105CEEC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9DC70-7D5E-3F5D-446A-A4CA7671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CACC-3975-C6A3-1EE4-01D27363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F489C-D8C6-2BAA-CF01-5A9556E8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147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E8DD-5663-46A2-282A-AB59DFEC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B162C-86C6-5038-4B3E-BF715B396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1749E-E02D-D017-261E-68B99908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7842-A392-DFAA-3EF4-345D95EF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AB97-D2CF-9D82-0D0B-DF5F6D43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67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D22E8-3C81-4F22-F490-1C77CF0D3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46279-5285-F4CA-C7EF-A809F5C7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BF48D-5B39-29C9-7D66-3E9D8E2A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003FD-5C12-A01B-DAD2-59C00677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42F14-B798-7D84-5C33-A5C66549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19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665" r:id="rId3"/>
    <p:sldLayoutId id="2147483666" r:id="rId4"/>
    <p:sldLayoutId id="2147483667" r:id="rId5"/>
    <p:sldLayoutId id="2147483668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70" r:id="rId12"/>
    <p:sldLayoutId id="2147483671" r:id="rId13"/>
    <p:sldLayoutId id="2147483719" r:id="rId14"/>
    <p:sldLayoutId id="2147483711" r:id="rId15"/>
    <p:sldLayoutId id="2147483712" r:id="rId16"/>
    <p:sldLayoutId id="2147483672" r:id="rId17"/>
    <p:sldLayoutId id="2147483673" r:id="rId18"/>
    <p:sldLayoutId id="2147483701" r:id="rId19"/>
    <p:sldLayoutId id="2147483675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9BE11-5D95-7AB2-EFB8-370046AE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35685-C950-C072-E098-27826A28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CB139-7429-11AE-1669-533FBB76B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6BE4-2DA3-9F42-AFF2-0ACA37F4B39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9B058-2F85-62FB-C6C4-4C1FF47B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A8DA-957C-2EBE-CC41-0D7B0441F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26B8F-BEBC-9446-865C-5F06796D4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3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713" r:id="rId5"/>
    <p:sldLayoutId id="2147483714" r:id="rId6"/>
    <p:sldLayoutId id="2147483715" r:id="rId7"/>
    <p:sldLayoutId id="2147483716" r:id="rId8"/>
    <p:sldLayoutId id="2147483669" r:id="rId9"/>
    <p:sldLayoutId id="2147483717" r:id="rId10"/>
    <p:sldLayoutId id="2147483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lco2.githu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paperswithcode.com/sota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huggingface.co/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arbon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arbon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sz="4800"/>
              <a:t>Session #28: </a:t>
            </a:r>
            <a:br>
              <a:rPr lang="en" sz="4800"/>
            </a:br>
            <a:r>
              <a:rPr lang="en" sz="4800"/>
              <a:t>Environmental Impact of </a:t>
            </a:r>
            <a:br>
              <a:rPr lang="en" sz="4800"/>
            </a:br>
            <a:r>
              <a:rPr lang="en" sz="4800"/>
              <a:t>Self-Supervised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sz="2200"/>
              <a:t>Thursday, October 18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CSCI 601.771: Self-supervised Statistical Models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CBBA-772A-A005-ACF4-9E7CF833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7360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BACKGROUND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15F6-5E4A-969C-1E08-C40C2CE47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55" y="1368566"/>
            <a:ext cx="4380002" cy="2779494"/>
          </a:xfrm>
        </p:spPr>
        <p:txBody>
          <a:bodyPr>
            <a:normAutofit lnSpcReduction="10000"/>
          </a:bodyPr>
          <a:lstStyle/>
          <a:p>
            <a:r>
              <a:rPr lang="en-US"/>
              <a:t>Model Size growing exponentially!!</a:t>
            </a:r>
          </a:p>
          <a:p>
            <a:endParaRPr lang="en-US"/>
          </a:p>
          <a:p>
            <a:r>
              <a:rPr lang="en-US" err="1"/>
              <a:t>Strubell</a:t>
            </a:r>
            <a:r>
              <a:rPr lang="en-US"/>
              <a:t> et al showed Transformer training emissions comparable to 5 cars!!</a:t>
            </a:r>
          </a:p>
          <a:p>
            <a:endParaRPr lang="en-US"/>
          </a:p>
          <a:p>
            <a:r>
              <a:rPr lang="en-US"/>
              <a:t>And it will take 1200 trees to get rid of the emissions!!!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2" name="Picture 2" descr="Large Language Models: A New Moore's Law?">
            <a:extLst>
              <a:ext uri="{FF2B5EF4-FFF2-40B4-BE49-F238E27FC236}">
                <a16:creationId xmlns:a16="http://schemas.microsoft.com/office/drawing/2014/main" id="{46E39E2E-9109-4E95-B8EA-2E15C905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652" y="1440354"/>
            <a:ext cx="4085672" cy="26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628D1E1E-8CE1-E375-0278-E5754AB2D5CB}"/>
              </a:ext>
            </a:extLst>
          </p:cNvPr>
          <p:cNvSpPr txBox="1">
            <a:spLocks/>
          </p:cNvSpPr>
          <p:nvPr/>
        </p:nvSpPr>
        <p:spPr>
          <a:xfrm>
            <a:off x="3159578" y="4714875"/>
            <a:ext cx="1963373" cy="255134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81594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3498-E833-9DAF-4ADB-711118E6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COMPUTING CO2 INTENSITY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7855-A226-0085-7571-B875222B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9" b="17376"/>
          <a:stretch/>
        </p:blipFill>
        <p:spPr>
          <a:xfrm>
            <a:off x="2881189" y="2095885"/>
            <a:ext cx="3186917" cy="3776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4312EA-42B3-7BEB-96B3-1B5B9992E78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4474647" y="2473502"/>
            <a:ext cx="1" cy="12486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413DB7E-A59C-8FDE-B1CB-D5938C968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6" t="15267" r="5006" b="16357"/>
          <a:stretch/>
        </p:blipFill>
        <p:spPr>
          <a:xfrm>
            <a:off x="2363307" y="3722189"/>
            <a:ext cx="4222679" cy="565421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10" name="Line Callout 1 9">
            <a:extLst>
              <a:ext uri="{FF2B5EF4-FFF2-40B4-BE49-F238E27FC236}">
                <a16:creationId xmlns:a16="http://schemas.microsoft.com/office/drawing/2014/main" id="{1AF2CE37-E73F-B51A-5FDA-18233D7A0CCB}"/>
              </a:ext>
            </a:extLst>
          </p:cNvPr>
          <p:cNvSpPr/>
          <p:nvPr/>
        </p:nvSpPr>
        <p:spPr>
          <a:xfrm>
            <a:off x="251052" y="1402216"/>
            <a:ext cx="1983922" cy="920524"/>
          </a:xfrm>
          <a:prstGeom prst="borderCallout1">
            <a:avLst>
              <a:gd name="adj1" fmla="val 44025"/>
              <a:gd name="adj2" fmla="val 101535"/>
              <a:gd name="adj3" fmla="val 89400"/>
              <a:gd name="adj4" fmla="val 1350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Software Carbon Intensity(SCI) = carbon emissions per one functional unit R</a:t>
            </a: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530804AF-31F0-B075-5E83-DCB75B638134}"/>
              </a:ext>
            </a:extLst>
          </p:cNvPr>
          <p:cNvSpPr/>
          <p:nvPr/>
        </p:nvSpPr>
        <p:spPr>
          <a:xfrm>
            <a:off x="6923314" y="1040870"/>
            <a:ext cx="1861457" cy="557213"/>
          </a:xfrm>
          <a:prstGeom prst="borderCallout1">
            <a:avLst>
              <a:gd name="adj1" fmla="val 55014"/>
              <a:gd name="adj2" fmla="val -5372"/>
              <a:gd name="adj3" fmla="val 181088"/>
              <a:gd name="adj4" fmla="val -14926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Energy (E) consumed by a software (</a:t>
            </a:r>
            <a:r>
              <a:rPr lang="en-US" sz="1050" err="1"/>
              <a:t>KWh</a:t>
            </a:r>
            <a:r>
              <a:rPr lang="en-US" sz="1050"/>
              <a:t>)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CFED54E2-4987-294E-2D35-89C8DEB6C3AC}"/>
              </a:ext>
            </a:extLst>
          </p:cNvPr>
          <p:cNvSpPr/>
          <p:nvPr/>
        </p:nvSpPr>
        <p:spPr>
          <a:xfrm>
            <a:off x="6923315" y="3313231"/>
            <a:ext cx="1936976" cy="691669"/>
          </a:xfrm>
          <a:prstGeom prst="borderCallout1">
            <a:avLst>
              <a:gd name="adj1" fmla="val 55014"/>
              <a:gd name="adj2" fmla="val -5372"/>
              <a:gd name="adj3" fmla="val -118199"/>
              <a:gd name="adj4" fmla="val -12233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Location based marginal carbon emission (gCO2eq/</a:t>
            </a:r>
            <a:r>
              <a:rPr lang="en-US" sz="1050" err="1"/>
              <a:t>KWh</a:t>
            </a:r>
            <a:r>
              <a:rPr lang="en-US" sz="1050"/>
              <a:t>)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F7186C21-6C70-B57A-D60D-9CDFA99A7C84}"/>
              </a:ext>
            </a:extLst>
          </p:cNvPr>
          <p:cNvSpPr/>
          <p:nvPr/>
        </p:nvSpPr>
        <p:spPr>
          <a:xfrm>
            <a:off x="226560" y="2890326"/>
            <a:ext cx="2008414" cy="677975"/>
          </a:xfrm>
          <a:prstGeom prst="borderCallout1">
            <a:avLst>
              <a:gd name="adj1" fmla="val 57212"/>
              <a:gd name="adj2" fmla="val 103181"/>
              <a:gd name="adj3" fmla="val 116687"/>
              <a:gd name="adj4" fmla="val 182960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/>
              <a:t>Operational Emission (O) [used in the article]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7ACCDD58-D3F9-2283-BA30-6477676B6224}"/>
              </a:ext>
            </a:extLst>
          </p:cNvPr>
          <p:cNvSpPr/>
          <p:nvPr/>
        </p:nvSpPr>
        <p:spPr>
          <a:xfrm>
            <a:off x="226561" y="4159019"/>
            <a:ext cx="2032907" cy="677976"/>
          </a:xfrm>
          <a:prstGeom prst="borderCallout1">
            <a:avLst>
              <a:gd name="adj1" fmla="val 57212"/>
              <a:gd name="adj2" fmla="val 103181"/>
              <a:gd name="adj3" fmla="val 22329"/>
              <a:gd name="adj4" fmla="val 22748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Carbon emission by hardware [ignored in the article]</a:t>
            </a:r>
          </a:p>
        </p:txBody>
      </p:sp>
      <p:sp>
        <p:nvSpPr>
          <p:cNvPr id="16" name="Line Callout 1 15">
            <a:extLst>
              <a:ext uri="{FF2B5EF4-FFF2-40B4-BE49-F238E27FC236}">
                <a16:creationId xmlns:a16="http://schemas.microsoft.com/office/drawing/2014/main" id="{935B522B-ED80-3879-2161-688774200BAE}"/>
              </a:ext>
            </a:extLst>
          </p:cNvPr>
          <p:cNvSpPr/>
          <p:nvPr/>
        </p:nvSpPr>
        <p:spPr>
          <a:xfrm>
            <a:off x="6923315" y="2095885"/>
            <a:ext cx="1861457" cy="557213"/>
          </a:xfrm>
          <a:prstGeom prst="borderCallout1">
            <a:avLst>
              <a:gd name="adj1" fmla="val 49520"/>
              <a:gd name="adj2" fmla="val -7016"/>
              <a:gd name="adj3" fmla="val 34194"/>
              <a:gd name="adj4" fmla="val -430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/>
              <a:t>R = one machine learning job</a:t>
            </a:r>
          </a:p>
        </p:txBody>
      </p:sp>
    </p:spTree>
    <p:extLst>
      <p:ext uri="{BB962C8B-B14F-4D97-AF65-F5344CB8AC3E}">
        <p14:creationId xmlns:p14="http://schemas.microsoft.com/office/powerpoint/2010/main" val="104432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933A-E32D-DC12-7F16-5FEBCAE7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76" y="-128621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EMISSIONS BY REGION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91AC8D9-9009-047A-B122-0D985A377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8" t="7748" b="6036"/>
          <a:stretch/>
        </p:blipFill>
        <p:spPr>
          <a:xfrm>
            <a:off x="1279132" y="865551"/>
            <a:ext cx="6404099" cy="255681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1FC4A-C74A-D189-A2CB-EED68813A463}"/>
              </a:ext>
            </a:extLst>
          </p:cNvPr>
          <p:cNvSpPr txBox="1"/>
          <p:nvPr/>
        </p:nvSpPr>
        <p:spPr>
          <a:xfrm>
            <a:off x="477509" y="3652762"/>
            <a:ext cx="8341082" cy="12234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Each region has different sources of energy. Higher renewable source implies less carbon emissions. </a:t>
            </a:r>
          </a:p>
          <a:p>
            <a:pPr marL="214313" indent="-214313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Training BERT (language modeling on 8 V100s for 36 hours).</a:t>
            </a:r>
            <a:endParaRPr lang="en-US" sz="1500"/>
          </a:p>
          <a:p>
            <a:pPr marL="214313" indent="-214313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Each line is relatively flat.</a:t>
            </a:r>
          </a:p>
          <a:p>
            <a:pPr marL="214313" indent="-214313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Large variation between the least carbon-intensive regions compared to the most carbon-intensive regions.</a:t>
            </a:r>
          </a:p>
        </p:txBody>
      </p:sp>
    </p:spTree>
    <p:extLst>
      <p:ext uri="{BB962C8B-B14F-4D97-AF65-F5344CB8AC3E}">
        <p14:creationId xmlns:p14="http://schemas.microsoft.com/office/powerpoint/2010/main" val="338485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D8A7-074E-6C85-2EC0-61C9B549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72" y="168"/>
            <a:ext cx="8426003" cy="800989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ELECTRICITY CONSUMPTION FOR AI WORKLOADS</a:t>
            </a:r>
            <a:endParaRPr lang="en-US" b="1">
              <a:cs typeface="Calibri Light"/>
            </a:endParaRPr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277A32-4C84-12FF-B018-186FBE8EB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0" b="4647"/>
          <a:stretch/>
        </p:blipFill>
        <p:spPr>
          <a:xfrm>
            <a:off x="191632" y="692192"/>
            <a:ext cx="8039123" cy="3811773"/>
          </a:xfrm>
        </p:spPr>
      </p:pic>
      <p:pic>
        <p:nvPicPr>
          <p:cNvPr id="8" name="Picture 8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BFE43220-E298-B077-6779-122E769F9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113" b="23685"/>
          <a:stretch/>
        </p:blipFill>
        <p:spPr>
          <a:xfrm>
            <a:off x="498732" y="4285231"/>
            <a:ext cx="6966991" cy="6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2E8-ADBD-76D1-FE0E-520223D0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EMISSIONS BY TIME OF DAY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BC03E76-70B0-2E27-DF7F-E5D8A74CD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18" y="2322461"/>
            <a:ext cx="8621165" cy="11538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C1628-DF2B-1E3A-2A5A-39D0CA001D38}"/>
              </a:ext>
            </a:extLst>
          </p:cNvPr>
          <p:cNvSpPr txBox="1"/>
          <p:nvPr/>
        </p:nvSpPr>
        <p:spPr>
          <a:xfrm>
            <a:off x="203245" y="1204823"/>
            <a:ext cx="8743547" cy="3116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The emissions vary by time of day because during the day, a region may have a higher mix of renewable energy or fossil-fuel based source.</a:t>
            </a:r>
          </a:p>
          <a:p>
            <a:pPr marL="214313" indent="-214313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The amount of variation varies by region and time of year</a:t>
            </a:r>
          </a:p>
          <a:p>
            <a:pPr marL="214313" indent="-214313">
              <a:buFont typeface="Arial"/>
              <a:buChar char="•"/>
            </a:pPr>
            <a:endParaRPr lang="en-US" sz="180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80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80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80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80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800">
              <a:ea typeface="+mn-lt"/>
              <a:cs typeface="+mn-lt"/>
            </a:endParaRPr>
          </a:p>
          <a:p>
            <a:pPr algn="ctr"/>
            <a:r>
              <a:rPr lang="en-US" sz="1800">
                <a:ea typeface="+mn-lt"/>
                <a:cs typeface="+mn-lt"/>
              </a:rPr>
              <a:t>Finetuning the BERT-small model on a standard natural language inference task for around 6 hours on 4 NVIDIA V100 GPUs</a:t>
            </a:r>
            <a:endParaRPr lang="en-US" sz="105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583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A2A2-354C-9366-69C8-B83056BF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OPTIMIZING CLOUD WORKLOADS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E8697-2E08-E5DD-365A-EAF20C4F8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16" y="757473"/>
            <a:ext cx="7886700" cy="52674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/>
              <a:t>Flexible Start</a:t>
            </a:r>
            <a:endParaRPr lang="en-US">
              <a:cs typeface="Calibri"/>
            </a:endParaRPr>
          </a:p>
        </p:txBody>
      </p: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5492EC18-D36D-7283-1138-A2D0536E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4" y="1068855"/>
            <a:ext cx="8610332" cy="3134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84762-723E-A8CE-2744-4738CDD804E6}"/>
              </a:ext>
            </a:extLst>
          </p:cNvPr>
          <p:cNvSpPr txBox="1"/>
          <p:nvPr/>
        </p:nvSpPr>
        <p:spPr>
          <a:xfrm>
            <a:off x="406490" y="4278331"/>
            <a:ext cx="8331021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>
                <a:ea typeface="+mn-lt"/>
                <a:cs typeface="+mn-lt"/>
              </a:rPr>
              <a:t>Proportion of emissions we expect to save if we change the start time by up to 24 hours.</a:t>
            </a:r>
            <a:endParaRPr lang="en-US" sz="2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294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AF67-5594-185C-0AB0-4AEE7D64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OPTIMIZING CLOUD WORKLOADS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1A6DCB-C256-6872-3E66-4FD9B119C27F}"/>
              </a:ext>
            </a:extLst>
          </p:cNvPr>
          <p:cNvSpPr txBox="1">
            <a:spLocks/>
          </p:cNvSpPr>
          <p:nvPr/>
        </p:nvSpPr>
        <p:spPr>
          <a:xfrm>
            <a:off x="475714" y="733324"/>
            <a:ext cx="7886700" cy="52674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/>
              <a:t>Pause and Resume</a:t>
            </a:r>
          </a:p>
        </p:txBody>
      </p:sp>
      <p:pic>
        <p:nvPicPr>
          <p:cNvPr id="8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3A40A309-FF90-B214-6199-D1C2727D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9" y="1009369"/>
            <a:ext cx="8768090" cy="3185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A3C554-F8E8-F46E-C9D5-08DB8669E99B}"/>
              </a:ext>
            </a:extLst>
          </p:cNvPr>
          <p:cNvSpPr txBox="1"/>
          <p:nvPr/>
        </p:nvSpPr>
        <p:spPr>
          <a:xfrm>
            <a:off x="134826" y="4302894"/>
            <a:ext cx="8874348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>
                <a:ea typeface="+mn-lt"/>
                <a:cs typeface="+mn-lt"/>
              </a:rPr>
              <a:t>Proportion of emissions we expect to save if we use "Pause and Resume" for a duration up to double the original duration.</a:t>
            </a:r>
            <a:endParaRPr lang="en-US" sz="2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69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AF67-5594-185C-0AB0-4AEE7D64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OPTIMIZING CLOUD WORKLOADS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1A6DCB-C256-6872-3E66-4FD9B119C27F}"/>
              </a:ext>
            </a:extLst>
          </p:cNvPr>
          <p:cNvSpPr txBox="1">
            <a:spLocks/>
          </p:cNvSpPr>
          <p:nvPr/>
        </p:nvSpPr>
        <p:spPr>
          <a:xfrm>
            <a:off x="475714" y="844449"/>
            <a:ext cx="7886700" cy="52674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>
                <a:cs typeface="Calibri"/>
              </a:rPr>
              <a:t>Comparison of the Two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3C554-F8E8-F46E-C9D5-08DB8669E99B}"/>
              </a:ext>
            </a:extLst>
          </p:cNvPr>
          <p:cNvSpPr txBox="1"/>
          <p:nvPr/>
        </p:nvSpPr>
        <p:spPr>
          <a:xfrm>
            <a:off x="1901" y="4160927"/>
            <a:ext cx="9128348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>
                <a:cs typeface="Calibri"/>
              </a:rPr>
              <a:t>Duration increased by 24 hours (top); duration increased by 100% (bottom).</a:t>
            </a:r>
          </a:p>
          <a:p>
            <a:pPr marL="342900" indent="-342900">
              <a:buFont typeface="Arial"/>
              <a:buChar char="•"/>
            </a:pPr>
            <a:r>
              <a:rPr lang="en-US" sz="2100">
                <a:cs typeface="Calibri"/>
              </a:rPr>
              <a:t>Allowed the same increase in duration, Pausing and Resuming (P&amp;R) will always be better than Flexible Start (FS).</a:t>
            </a:r>
            <a:endParaRPr lang="en-US" sz="1050">
              <a:cs typeface="Calibri"/>
            </a:endParaRPr>
          </a:p>
        </p:txBody>
      </p:sp>
      <p:pic>
        <p:nvPicPr>
          <p:cNvPr id="3" name="Picture 3" descr="A picture containing text, wall, close&#10;&#10;Description automatically generated">
            <a:extLst>
              <a:ext uri="{FF2B5EF4-FFF2-40B4-BE49-F238E27FC236}">
                <a16:creationId xmlns:a16="http://schemas.microsoft.com/office/drawing/2014/main" id="{E7A18217-9B5F-1E1C-F41A-F7F9C622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" y="1169126"/>
            <a:ext cx="9121774" cy="1400313"/>
          </a:xfrm>
          <a:prstGeom prst="rect">
            <a:avLst/>
          </a:prstGeom>
        </p:spPr>
      </p:pic>
      <p:pic>
        <p:nvPicPr>
          <p:cNvPr id="4" name="Picture 5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1A6E1F31-24BC-8BE6-0EC6-7BDC453B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" y="2753537"/>
            <a:ext cx="9121775" cy="14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2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9" y="0"/>
            <a:ext cx="91437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226BA-F175-C613-E7AD-67984D9D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381781"/>
            <a:ext cx="5838119" cy="1191886"/>
          </a:xfrm>
        </p:spPr>
        <p:txBody>
          <a:bodyPr>
            <a:noAutofit/>
          </a:bodyPr>
          <a:lstStyle/>
          <a:p>
            <a:r>
              <a:rPr lang="en-US">
                <a:ea typeface="+mj-lt"/>
                <a:cs typeface="+mj-lt"/>
              </a:rPr>
              <a:t>CONSIDERATIONS FOR MODEL DEVELOPMENT AND DEPLOYMENT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59D7D-09C6-2AB3-570B-281FE85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46878"/>
            <a:ext cx="3546484" cy="3045570"/>
          </a:xfrm>
        </p:spPr>
        <p:txBody>
          <a:bodyPr vert="horz" lIns="68580" tIns="34290" rIns="68580" bIns="34290" rtlCol="0" anchor="t">
            <a:noAutofit/>
          </a:bodyPr>
          <a:lstStyle/>
          <a:p>
            <a:pPr marL="0" indent="0">
              <a:buNone/>
            </a:pPr>
            <a:r>
              <a:rPr lang="en-US" sz="1350" b="1">
                <a:ea typeface="+mn-lt"/>
                <a:cs typeface="+mn-lt"/>
              </a:rPr>
              <a:t>How can informed decisions help reduce emissions? (some examples)</a:t>
            </a:r>
          </a:p>
          <a:p>
            <a:pPr marL="0" indent="0">
              <a:buNone/>
            </a:pPr>
            <a:endParaRPr lang="en-US" sz="1350"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1350">
                <a:ea typeface="+mn-lt"/>
                <a:cs typeface="+mn-lt"/>
              </a:rPr>
              <a:t>Running job at a specific time and region to reduce emissions</a:t>
            </a:r>
          </a:p>
          <a:p>
            <a:pPr marL="0" indent="0">
              <a:buNone/>
            </a:pPr>
            <a:endParaRPr lang="en-US" sz="1350"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1350">
                <a:ea typeface="+mn-lt"/>
                <a:cs typeface="+mn-lt"/>
              </a:rPr>
              <a:t>If (Region A = ↑ Cost &amp; ↓ Emission                                             </a:t>
            </a:r>
            <a:r>
              <a:rPr lang="en-US" sz="1350">
                <a:solidFill>
                  <a:schemeClr val="bg1"/>
                </a:solidFill>
                <a:ea typeface="+mn-lt"/>
                <a:cs typeface="+mn-lt"/>
              </a:rPr>
              <a:t> _____________</a:t>
            </a:r>
            <a:r>
              <a:rPr lang="en-US" sz="1350" b="1">
                <a:ea typeface="+mn-lt"/>
                <a:cs typeface="+mn-lt"/>
              </a:rPr>
              <a:t>Vs                                                                 </a:t>
            </a:r>
            <a:r>
              <a:rPr lang="en-US" sz="1350">
                <a:ea typeface="+mn-lt"/>
                <a:cs typeface="+mn-lt"/>
              </a:rPr>
              <a:t>                  Region B = ↓ Cost &amp; ↑Emission):</a:t>
            </a:r>
          </a:p>
          <a:p>
            <a:pPr marL="0" indent="0">
              <a:buNone/>
            </a:pPr>
            <a:r>
              <a:rPr lang="en-US" sz="1350">
                <a:ea typeface="+mn-lt"/>
                <a:cs typeface="+mn-lt"/>
              </a:rPr>
              <a:t>      Then Run Job in Region B and use the remaining         </a:t>
            </a:r>
          </a:p>
          <a:p>
            <a:pPr marL="0" indent="0">
              <a:buNone/>
            </a:pPr>
            <a:r>
              <a:rPr lang="en-US" sz="1350">
                <a:ea typeface="+mn-lt"/>
                <a:cs typeface="+mn-lt"/>
              </a:rPr>
              <a:t>      amount to reduce emissions. </a:t>
            </a:r>
          </a:p>
          <a:p>
            <a:pPr marL="0" indent="0">
              <a:buNone/>
            </a:pPr>
            <a:endParaRPr lang="en-US" sz="1350"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endParaRPr lang="en-US" sz="1350"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2536"/>
            <a:ext cx="4780321" cy="5156036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DA9D5C-8C21-2CF3-3B08-F3F4C8FA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94" y="1343751"/>
            <a:ext cx="3106674" cy="31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248D15-6FEE-C119-0FF0-EED096D2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8" y="596645"/>
            <a:ext cx="7866410" cy="893184"/>
          </a:xfrm>
        </p:spPr>
        <p:txBody>
          <a:bodyPr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FUTURE DIRECTIONS</a:t>
            </a: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1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FF663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4A8CD-6E23-ED55-AEDF-09A007C6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"/>
          <a:stretch/>
        </p:blipFill>
        <p:spPr>
          <a:xfrm>
            <a:off x="827443" y="1812035"/>
            <a:ext cx="3470148" cy="2510028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271EA8CE-CF25-8149-BE36-3B92740E2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236400"/>
              </p:ext>
            </p:extLst>
          </p:nvPr>
        </p:nvGraphicFramePr>
        <p:xfrm>
          <a:off x="4785527" y="1671638"/>
          <a:ext cx="3771696" cy="277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22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CB66-BBB3-5B35-3037-06B54D6D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D80EB-F028-4306-79F9-BC67E91B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2E189-EC14-EB88-B256-463EE8A431B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See my message from two days ago.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1F26B3B-A52E-EAC3-B3DC-DA842E35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16" y="1048953"/>
            <a:ext cx="7026779" cy="24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TBD</a:t>
            </a:r>
            <a:endParaRPr lang="en-US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TBD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TBD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9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TBD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TBD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21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9639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78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/>
              <a:t>Visionary</a:t>
            </a:r>
          </a:p>
          <a:p>
            <a:endParaRPr lang="en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 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22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0550"/>
            <a:ext cx="8520600" cy="3578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3824" indent="0">
              <a:lnSpc>
                <a:spcPct val="114999"/>
              </a:lnSpc>
              <a:buNone/>
            </a:pPr>
            <a:r>
              <a:rPr lang="en" b="1"/>
              <a:t>Energy and Policy Considerations for Modern Deep Learning Research (2020 AAAI)</a:t>
            </a:r>
          </a:p>
          <a:p>
            <a:pPr marL="370999" indent="-257175">
              <a:lnSpc>
                <a:spcPct val="114999"/>
              </a:lnSpc>
            </a:pPr>
            <a:r>
              <a:rPr lang="en" sz="1500"/>
              <a:t>report training time and sensitivity to hyperparameters </a:t>
            </a:r>
          </a:p>
          <a:p>
            <a:pPr marL="370999" indent="-257175">
              <a:lnSpc>
                <a:spcPct val="114999"/>
              </a:lnSpc>
            </a:pPr>
            <a:r>
              <a:rPr lang="en" sz="1500"/>
              <a:t>equitable access to computation resources </a:t>
            </a:r>
          </a:p>
          <a:p>
            <a:pPr marL="370999" indent="-257175">
              <a:lnSpc>
                <a:spcPct val="114999"/>
              </a:lnSpc>
            </a:pPr>
            <a:r>
              <a:rPr lang="en" sz="1500"/>
              <a:t>prioritize computationally efficient hardware and algorithms</a:t>
            </a:r>
          </a:p>
          <a:p>
            <a:pPr marL="370999" indent="-257175">
              <a:lnSpc>
                <a:spcPct val="114999"/>
              </a:lnSpc>
            </a:pPr>
            <a:endParaRPr lang="en" sz="1500" b="1"/>
          </a:p>
          <a:p>
            <a:pPr marL="370999" indent="-257175">
              <a:lnSpc>
                <a:spcPct val="114999"/>
              </a:lnSpc>
            </a:pPr>
            <a:r>
              <a:rPr lang="en" sz="1500" b="1"/>
              <a:t>mindful of energy sources powering their compute</a:t>
            </a:r>
            <a:endParaRPr lang="en"/>
          </a:p>
          <a:p>
            <a:pPr marL="113824" indent="0">
              <a:lnSpc>
                <a:spcPct val="114999"/>
              </a:lnSpc>
              <a:buNone/>
            </a:pPr>
            <a:r>
              <a:rPr lang="en" sz="1500"/>
              <a:t>      Not all cloud services provide equally sustainable compute resource</a:t>
            </a:r>
          </a:p>
          <a:p>
            <a:pPr marL="113824" indent="0">
              <a:lnSpc>
                <a:spcPct val="114999"/>
              </a:lnSpc>
              <a:buNone/>
            </a:pPr>
            <a:r>
              <a:rPr lang="en" sz="1500"/>
              <a:t>      Not possible for all region to source renewable energy</a:t>
            </a:r>
          </a:p>
          <a:p>
            <a:pPr marL="113824" indent="0">
              <a:lnSpc>
                <a:spcPct val="114999"/>
              </a:lnSpc>
              <a:buNone/>
            </a:pPr>
            <a:r>
              <a:rPr lang="en" sz="1500"/>
              <a:t>      </a:t>
            </a:r>
            <a:r>
              <a:rPr lang="en" sz="1500">
                <a:solidFill>
                  <a:srgbClr val="FF0000"/>
                </a:solidFill>
              </a:rPr>
              <a:t>Possible to conduct research about relationship between energy sources and energy usage</a:t>
            </a:r>
          </a:p>
          <a:p>
            <a:pPr marL="113824" indent="0">
              <a:lnSpc>
                <a:spcPct val="114999"/>
              </a:lnSpc>
              <a:buNone/>
            </a:pPr>
            <a:r>
              <a:rPr lang="en" sz="1500">
                <a:solidFill>
                  <a:srgbClr val="FF0000"/>
                </a:solidFill>
              </a:rPr>
              <a:t>      Quantifying the Carbon Emissions of Machine Learning (2019 </a:t>
            </a:r>
            <a:r>
              <a:rPr lang="en" sz="1500" err="1">
                <a:solidFill>
                  <a:srgbClr val="FF0000"/>
                </a:solidFill>
              </a:rPr>
              <a:t>NeurIPS</a:t>
            </a:r>
            <a:r>
              <a:rPr lang="en" sz="1500">
                <a:solidFill>
                  <a:srgbClr val="FF0000"/>
                </a:solidFill>
              </a:rPr>
              <a:t> Workshop)</a:t>
            </a:r>
            <a:endParaRPr lang="en" sz="1500" err="1">
              <a:solidFill>
                <a:srgbClr val="FF0000"/>
              </a:solidFill>
            </a:endParaRPr>
          </a:p>
          <a:p>
            <a:pPr marL="113824" indent="0">
              <a:lnSpc>
                <a:spcPct val="114999"/>
              </a:lnSpc>
              <a:buNone/>
            </a:pPr>
            <a:endParaRPr lang="en" sz="1500">
              <a:solidFill>
                <a:srgbClr val="FF0000"/>
              </a:solidFill>
            </a:endParaRPr>
          </a:p>
          <a:p>
            <a:pPr marL="370999" indent="-257175">
              <a:lnSpc>
                <a:spcPct val="114999"/>
              </a:lnSpc>
            </a:pPr>
            <a:endParaRPr lang="en" sz="1500"/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CC728EE-A6E9-3EEF-B673-F3F811DF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3" y="1428901"/>
            <a:ext cx="3267075" cy="13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3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78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>
                <a:solidFill>
                  <a:schemeClr val="tx1"/>
                </a:solidFill>
              </a:rPr>
              <a:t> Quantifying the Carbon Emissions of Machine Learning (2019 </a:t>
            </a:r>
            <a:r>
              <a:rPr lang="en" err="1">
                <a:solidFill>
                  <a:schemeClr val="tx1"/>
                </a:solidFill>
              </a:rPr>
              <a:t>NeurIPS</a:t>
            </a:r>
            <a:r>
              <a:rPr lang="en">
                <a:solidFill>
                  <a:schemeClr val="tx1"/>
                </a:solidFill>
              </a:rPr>
              <a:t> Workshop)</a:t>
            </a:r>
            <a:endParaRPr lang="en-US">
              <a:solidFill>
                <a:schemeClr val="tx1"/>
              </a:solidFill>
            </a:endParaRPr>
          </a:p>
          <a:p>
            <a:endParaRPr lang="en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 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23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0550"/>
            <a:ext cx="8520600" cy="3578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6724" indent="-342424">
              <a:lnSpc>
                <a:spcPct val="114999"/>
              </a:lnSpc>
            </a:pPr>
            <a:endParaRPr lang="en"/>
          </a:p>
          <a:p>
            <a:pPr marL="456724" indent="-342424">
              <a:lnSpc>
                <a:spcPct val="114999"/>
              </a:lnSpc>
            </a:pPr>
            <a:r>
              <a:rPr lang="en" sz="1500"/>
              <a:t>illustrate the degree of variability that exists</a:t>
            </a:r>
            <a:endParaRPr lang="en"/>
          </a:p>
          <a:p>
            <a:pPr marL="114300" indent="0">
              <a:lnSpc>
                <a:spcPct val="114999"/>
              </a:lnSpc>
              <a:buNone/>
            </a:pPr>
            <a:r>
              <a:rPr lang="en" sz="1500"/>
              <a:t> depending on the location of a given server </a:t>
            </a:r>
            <a:endParaRPr lang="en"/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r>
              <a:rPr lang="en" sz="1500"/>
              <a:t>Sampled from known GPU server locations from the three major cloud providers: Google Cloud Platform, Microsoft Azure and Amazon Web Services </a:t>
            </a:r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r>
              <a:rPr lang="en" sz="1500"/>
              <a:t>Based on pure estimation</a:t>
            </a:r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r>
              <a:rPr lang="en" sz="1500"/>
              <a:t>ML Emissions Calculator </a:t>
            </a:r>
            <a:r>
              <a:rPr lang="en" sz="1500">
                <a:hlinkClick r:id="rId3"/>
              </a:rPr>
              <a:t>https://mlco2.github</a:t>
            </a:r>
            <a:r>
              <a:rPr lang="en" sz="1500"/>
              <a:t> </a:t>
            </a:r>
          </a:p>
          <a:p>
            <a:pPr marL="456724" indent="-342424">
              <a:lnSpc>
                <a:spcPct val="114999"/>
              </a:lnSpc>
            </a:pPr>
            <a:endParaRPr lang="en"/>
          </a:p>
          <a:p>
            <a:pPr marL="113824" indent="0">
              <a:lnSpc>
                <a:spcPct val="114999"/>
              </a:lnSpc>
              <a:buNone/>
            </a:pPr>
            <a:endParaRPr lang="en" b="1"/>
          </a:p>
          <a:p>
            <a:pPr marL="370999" indent="-257175">
              <a:lnSpc>
                <a:spcPct val="114999"/>
              </a:lnSpc>
            </a:pPr>
            <a:endParaRPr lang="en" sz="1500"/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0B4B73-B481-F833-83FD-A44908C6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2" y="1030260"/>
            <a:ext cx="4090988" cy="16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 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24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0550"/>
            <a:ext cx="8520600" cy="3578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6724" indent="-342424">
              <a:lnSpc>
                <a:spcPct val="114999"/>
              </a:lnSpc>
            </a:pPr>
            <a:endParaRPr lang="en"/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endParaRPr lang="en"/>
          </a:p>
          <a:p>
            <a:pPr marL="113824" indent="0">
              <a:lnSpc>
                <a:spcPct val="114999"/>
              </a:lnSpc>
              <a:buNone/>
            </a:pPr>
            <a:endParaRPr lang="en" b="1"/>
          </a:p>
          <a:p>
            <a:pPr marL="370999" indent="-257175">
              <a:lnSpc>
                <a:spcPct val="114999"/>
              </a:lnSpc>
            </a:pPr>
            <a:endParaRPr lang="en" sz="1500"/>
          </a:p>
        </p:txBody>
      </p:sp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2073BA-B931-D5AE-CBBA-06C7B33E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326965"/>
            <a:ext cx="7000875" cy="437050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B68AB7-0F65-6612-610D-AE5A61C8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51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Attract More Attention from Researcher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 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25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Question: Training BERT-base -&gt; How much CO2? -&gt; What does this means?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Problem: 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">
                <a:solidFill>
                  <a:schemeClr val="tx1"/>
                </a:solidFill>
              </a:rPr>
              <a:t>Lack of Visibility</a:t>
            </a:r>
          </a:p>
          <a:p>
            <a:pPr lvl="2">
              <a:lnSpc>
                <a:spcPct val="114999"/>
              </a:lnSpc>
              <a:buSzPts val="1800"/>
            </a:pPr>
            <a:r>
              <a:rPr lang="en">
                <a:solidFill>
                  <a:schemeClr val="tx1"/>
                </a:solidFill>
              </a:rPr>
              <a:t>Where can I know Carbon footprint?</a:t>
            </a:r>
          </a:p>
          <a:p>
            <a:pPr lvl="1">
              <a:lnSpc>
                <a:spcPct val="114999"/>
              </a:lnSpc>
              <a:buSzPts val="1800"/>
            </a:pPr>
            <a:r>
              <a:rPr lang="en">
                <a:solidFill>
                  <a:schemeClr val="tx1"/>
                </a:solidFill>
              </a:rPr>
              <a:t>What these numbers mean?</a:t>
            </a:r>
          </a:p>
          <a:p>
            <a:pPr lvl="2">
              <a:lnSpc>
                <a:spcPct val="114999"/>
              </a:lnSpc>
              <a:buSzPts val="1800"/>
            </a:pPr>
            <a:r>
              <a:rPr lang="en">
                <a:solidFill>
                  <a:schemeClr val="tx1"/>
                </a:solidFill>
              </a:rPr>
              <a:t>How to interpret CO2 weight?</a:t>
            </a:r>
          </a:p>
          <a:p>
            <a:pPr lvl="1">
              <a:lnSpc>
                <a:spcPct val="114999"/>
              </a:lnSpc>
              <a:buSzPts val="1800"/>
            </a:pPr>
            <a:endParaRPr lang="en">
              <a:solidFill>
                <a:schemeClr val="tx1"/>
              </a:solidFill>
            </a:endParaRPr>
          </a:p>
          <a:p>
            <a:pPr lvl="1">
              <a:lnSpc>
                <a:spcPct val="114999"/>
              </a:lnSpc>
              <a:buSzPts val="1800"/>
            </a:pPr>
            <a:endParaRPr lang="en">
              <a:solidFill>
                <a:schemeClr val="tx1"/>
              </a:solidFill>
            </a:endParaRPr>
          </a:p>
          <a:p>
            <a:pPr lvl="1">
              <a:lnSpc>
                <a:spcPct val="114999"/>
              </a:lnSpc>
              <a:buSzPts val="1800"/>
            </a:pPr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549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Visible Carbon Footprint</a:t>
            </a:r>
            <a:endParaRPr lang="en-US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 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26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Put to somewhere more noticeable:</a:t>
            </a:r>
          </a:p>
          <a:p>
            <a:pPr marL="400050" indent="-285750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PaperwithCode</a:t>
            </a:r>
            <a:endParaRPr lang="en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</a:t>
            </a:r>
            <a:endParaRPr lang="en">
              <a:solidFill>
                <a:schemeClr val="tx1"/>
              </a:solidFill>
            </a:endParaRPr>
          </a:p>
          <a:p>
            <a:pPr marL="400050" indent="-285750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82E829-C830-052D-0F9E-128226F96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650" y="241276"/>
            <a:ext cx="4732666" cy="4582767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D82B4-1FFF-77D1-E544-9BE69A270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863" y="210284"/>
            <a:ext cx="4630227" cy="4434485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73C75D-E5AE-3751-7819-9E0D2080A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384" y="498102"/>
            <a:ext cx="5196336" cy="3912761"/>
          </a:xfrm>
          <a:prstGeom prst="rect">
            <a:avLst/>
          </a:prstGeom>
        </p:spPr>
      </p:pic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B56DF2-B5B2-180C-F94B-39E37183D4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4171" y="355327"/>
            <a:ext cx="4274387" cy="4432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FE8EC-5721-DEE6-AEDA-9212AD75A6EF}"/>
              </a:ext>
            </a:extLst>
          </p:cNvPr>
          <p:cNvSpPr txBox="1"/>
          <p:nvPr/>
        </p:nvSpPr>
        <p:spPr>
          <a:xfrm>
            <a:off x="2605300" y="50578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79351" y="1296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Carbon Comparison for ML Community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 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27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9351" y="63219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Find something comparable: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        How to interpret Calories in Diet?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">
                <a:solidFill>
                  <a:schemeClr val="tx1"/>
                </a:solidFill>
              </a:rPr>
              <a:t>Drive car for an hour, etc.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ED2100C-A7EE-2078-67FE-92670197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053" y="548533"/>
            <a:ext cx="4150383" cy="166338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A0F2235-15B2-C7D1-4597-2858D253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8" y="2591519"/>
            <a:ext cx="3145945" cy="1755834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8D82B4-1FFF-77D1-E544-9BE69A270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650" y="587690"/>
            <a:ext cx="4363347" cy="41837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FFA397-9BA3-3EBC-A3E0-25E6729BB9BA}"/>
              </a:ext>
            </a:extLst>
          </p:cNvPr>
          <p:cNvCxnSpPr/>
          <p:nvPr/>
        </p:nvCxnSpPr>
        <p:spPr>
          <a:xfrm flipH="1">
            <a:off x="5932278" y="2815447"/>
            <a:ext cx="2245024" cy="23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FA8DF11-68AF-28E8-DDFC-E56817973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197" y="2647427"/>
            <a:ext cx="505723" cy="2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78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>
                <a:solidFill>
                  <a:schemeClr val="tx1"/>
                </a:solidFill>
              </a:rPr>
              <a:t>Visionary</a:t>
            </a:r>
          </a:p>
          <a:p>
            <a:endParaRPr lang="en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 Haoyue Guan, Boyuan Zheng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28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0550"/>
            <a:ext cx="8520600" cy="3578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6724" indent="-342424">
              <a:lnSpc>
                <a:spcPct val="114999"/>
              </a:lnSpc>
            </a:pPr>
            <a:r>
              <a:rPr lang="en"/>
              <a:t>More accurate estimation/quantification technique on carbon emissions for deep learning tasks</a:t>
            </a:r>
          </a:p>
          <a:p>
            <a:pPr marL="456724" indent="-342424">
              <a:lnSpc>
                <a:spcPct val="114999"/>
              </a:lnSpc>
            </a:pPr>
            <a:endParaRPr lang="en"/>
          </a:p>
          <a:p>
            <a:pPr marL="456724" indent="-342424">
              <a:lnSpc>
                <a:spcPct val="114999"/>
              </a:lnSpc>
            </a:pPr>
            <a:r>
              <a:rPr lang="en"/>
              <a:t>Possible way to estimate the power/carbon emission of TPUs 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"/>
              <a:t>       </a:t>
            </a:r>
            <a:r>
              <a:rPr lang="en" sz="1500" i="1"/>
              <a:t>Carbon Emissions and Large Neural Network Training (https://arxiv.org/abs/2104.10350)</a:t>
            </a:r>
          </a:p>
          <a:p>
            <a:pPr marL="456724" indent="-342424">
              <a:lnSpc>
                <a:spcPct val="114999"/>
              </a:lnSpc>
            </a:pPr>
            <a:endParaRPr lang="en" sz="1500"/>
          </a:p>
          <a:p>
            <a:pPr marL="456724" indent="-342424">
              <a:lnSpc>
                <a:spcPct val="114999"/>
              </a:lnSpc>
            </a:pPr>
            <a:endParaRPr lang="en"/>
          </a:p>
          <a:p>
            <a:pPr marL="113824" indent="0">
              <a:lnSpc>
                <a:spcPct val="114999"/>
              </a:lnSpc>
              <a:buNone/>
            </a:pPr>
            <a:endParaRPr lang="en" b="1"/>
          </a:p>
          <a:p>
            <a:pPr marL="370999" indent="-257175">
              <a:lnSpc>
                <a:spcPct val="114999"/>
              </a:lnSpc>
            </a:pPr>
            <a:endParaRPr lang="en" sz="1500"/>
          </a:p>
          <a:p>
            <a:pPr marL="370999" indent="-257175">
              <a:lnSpc>
                <a:spcPct val="114999"/>
              </a:lnSpc>
            </a:pPr>
            <a:endParaRPr lang="en" sz="1500"/>
          </a:p>
          <a:p>
            <a:pPr marL="370999" indent="-257175">
              <a:lnSpc>
                <a:spcPct val="114999"/>
              </a:lnSpc>
            </a:pPr>
            <a:endParaRPr lang="en" sz="1500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87A0385-65B1-BB60-4DC8-FCAD342B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3900844"/>
            <a:ext cx="5053013" cy="632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8732DFB-A9BA-EFAD-54A9-417326DE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3627762"/>
            <a:ext cx="5062538" cy="15016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484295E-6242-8235-46E6-DDAE5C10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2623269"/>
            <a:ext cx="5062538" cy="492274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3D77477-C12F-3524-9355-60B80C0BC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3115728"/>
            <a:ext cx="5062538" cy="5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8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Empiricist</a:t>
            </a:r>
            <a:endParaRPr lang="en-US"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“Measuring the Carbon Intensity of AI in Cloud Instances” </a:t>
            </a:r>
            <a:r>
              <a:rPr lang="en">
                <a:solidFill>
                  <a:srgbClr val="FF0000"/>
                </a:solidFill>
              </a:rPr>
              <a:t>doesn’t publish code yet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Try </a:t>
            </a:r>
            <a:r>
              <a:rPr lang="en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CodeCarbon</a:t>
            </a:r>
            <a:r>
              <a:rPr lang="en">
                <a:solidFill>
                  <a:schemeClr val="dk1"/>
                </a:solidFill>
              </a:rPr>
              <a:t>, a python package framework to calculate emissions</a:t>
            </a:r>
            <a:endParaRPr>
              <a:solidFill>
                <a:schemeClr val="dk1"/>
              </a:solidFill>
            </a:endParaRPr>
          </a:p>
          <a:p>
            <a:pPr lvl="1">
              <a:lnSpc>
                <a:spcPct val="114999"/>
              </a:lnSpc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Two versions: offline (own server) and online (cloud)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CO2 emissions = C*P ,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where: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 = Carbon Intensity of the electricity consumed for computation (</a:t>
            </a:r>
            <a:r>
              <a:rPr lang="en" err="1">
                <a:solidFill>
                  <a:schemeClr val="dk1"/>
                </a:solidFill>
              </a:rPr>
              <a:t>kgCO</a:t>
            </a:r>
            <a:r>
              <a:rPr lang="en">
                <a:solidFill>
                  <a:schemeClr val="dk1"/>
                </a:solidFill>
              </a:rPr>
              <a:t>₂/kWh)</a:t>
            </a:r>
            <a:endParaRPr>
              <a:solidFill>
                <a:schemeClr val="dk1"/>
              </a:solidFill>
            </a:endParaRPr>
          </a:p>
          <a:p>
            <a:pPr lvl="2">
              <a:lnSpc>
                <a:spcPct val="114999"/>
              </a:lnSpc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P = Power Consumed by the computational infrastructure (kWh)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14999"/>
              </a:lnSpc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Experiment: Test CO2 emission of a python program on a JHU server</a:t>
            </a:r>
            <a:endParaRPr>
              <a:solidFill>
                <a:schemeClr val="dk1"/>
              </a:solidFill>
            </a:endParaRPr>
          </a:p>
          <a:p>
            <a:pPr lvl="1">
              <a:lnSpc>
                <a:spcPct val="114999"/>
              </a:lnSpc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Input: A python program</a:t>
            </a:r>
          </a:p>
          <a:p>
            <a:pPr lvl="1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Output: The CO2 emissions from the process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545"/>
              <a:buNone/>
            </a:pPr>
            <a:r>
              <a:rPr lang="en"/>
              <a:t>👩🏽‍🔬: Ha Bui</a:t>
            </a: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88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4954-51C5-FD72-9828-CC4F9F5A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5D335-18B2-B090-D336-A215FD66B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DEBA6E59-EFC1-2E0A-DE36-D02A38E12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1" r="138" b="-338"/>
          <a:stretch/>
        </p:blipFill>
        <p:spPr>
          <a:xfrm>
            <a:off x="1052948" y="35338"/>
            <a:ext cx="6691748" cy="514984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E7B1E5-F415-85A2-C3E6-17381447E24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196b84c12_0_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/>
          </a:p>
        </p:txBody>
      </p:sp>
      <p:sp>
        <p:nvSpPr>
          <p:cNvPr id="141" name="Google Shape;141;g1a196b84c12_0_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!conda install -c conda-forge codecarbon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Configuration: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“experiment_id”: !codecarbon init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id will be used to send results to codecarbon database</a:t>
            </a:r>
            <a:endParaRPr/>
          </a:p>
        </p:txBody>
      </p:sp>
      <p:sp>
        <p:nvSpPr>
          <p:cNvPr id="142" name="Google Shape;142;g1a196b84c12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43" name="Google Shape;143;g1a196b84c12_0_10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👩🏽‍🔬: Ha Bui</a:t>
            </a:r>
            <a:endParaRPr/>
          </a:p>
        </p:txBody>
      </p:sp>
      <p:pic>
        <p:nvPicPr>
          <p:cNvPr id="144" name="Google Shape;144;g1a196b84c1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150" y="2697875"/>
            <a:ext cx="4819300" cy="221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038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196b84c12_0_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/>
          </a:p>
        </p:txBody>
      </p:sp>
      <p:sp>
        <p:nvSpPr>
          <p:cNvPr id="150" name="Google Shape;150;g1a196b84c12_0_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Configuration: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“experiment_id”: !codecarbon init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Track emission from the code by adding “</a:t>
            </a:r>
            <a:r>
              <a:rPr lang="en" b="1"/>
              <a:t>@track_emissions()</a:t>
            </a:r>
            <a:r>
              <a:rPr lang="en"/>
              <a:t>” before main function, then run the program as usual</a:t>
            </a:r>
            <a:endParaRPr/>
          </a:p>
        </p:txBody>
      </p:sp>
      <p:sp>
        <p:nvSpPr>
          <p:cNvPr id="151" name="Google Shape;151;g1a196b84c12_0_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52" name="Google Shape;152;g1a196b84c12_0_31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👩🏽‍🔬: Ha Bui</a:t>
            </a:r>
            <a:endParaRPr/>
          </a:p>
        </p:txBody>
      </p:sp>
      <p:pic>
        <p:nvPicPr>
          <p:cNvPr id="153" name="Google Shape;153;g1a196b84c1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75" y="2317450"/>
            <a:ext cx="4529276" cy="258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1a196b84c12_0_31"/>
          <p:cNvCxnSpPr/>
          <p:nvPr/>
        </p:nvCxnSpPr>
        <p:spPr>
          <a:xfrm flipH="1">
            <a:off x="3575225" y="2017925"/>
            <a:ext cx="1359900" cy="17439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30221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196b84c12_0_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0" name="Google Shape;160;g1a196b84c12_0_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csv file, contain tracking CO2 emissions info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visualization of CO2 emissions on https://dashboard.codecarbon.io/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161" name="Google Shape;161;g1a196b84c12_0_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62" name="Google Shape;162;g1a196b84c12_0_39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👩🏽‍🔬: Ha Bui</a:t>
            </a:r>
            <a:endParaRPr/>
          </a:p>
        </p:txBody>
      </p:sp>
      <p:pic>
        <p:nvPicPr>
          <p:cNvPr id="163" name="Google Shape;163;g1a196b84c12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200" y="250900"/>
            <a:ext cx="1947950" cy="17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a196b84c12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25" y="2075175"/>
            <a:ext cx="8794353" cy="127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g1a196b84c12_0_39"/>
          <p:cNvCxnSpPr/>
          <p:nvPr/>
        </p:nvCxnSpPr>
        <p:spPr>
          <a:xfrm flipH="1">
            <a:off x="1381800" y="1469575"/>
            <a:ext cx="5889300" cy="712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g1a196b84c12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550" y="3446300"/>
            <a:ext cx="4743935" cy="16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a196b84c12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025" y="3446300"/>
            <a:ext cx="2778314" cy="1610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338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196b84c12_0_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Comparison between backbones</a:t>
            </a:r>
            <a:endParaRPr/>
          </a:p>
        </p:txBody>
      </p:sp>
      <p:sp>
        <p:nvSpPr>
          <p:cNvPr id="173" name="Google Shape;173;g1a196b84c12_0_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Comparison between </a:t>
            </a:r>
            <a:r>
              <a:rPr lang="en" b="1">
                <a:solidFill>
                  <a:srgbClr val="FF0000"/>
                </a:solidFill>
              </a:rPr>
              <a:t>Wide ResNet-28-10</a:t>
            </a:r>
            <a:r>
              <a:rPr lang="en"/>
              <a:t> and </a:t>
            </a:r>
            <a:r>
              <a:rPr lang="en" b="1">
                <a:solidFill>
                  <a:srgbClr val="FF9900"/>
                </a:solidFill>
              </a:rPr>
              <a:t>LeNet5</a:t>
            </a:r>
            <a:endParaRPr b="1">
              <a:solidFill>
                <a:srgbClr val="FF99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Observation: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Wider ResNet-28-10 is </a:t>
            </a:r>
            <a:r>
              <a:rPr lang="en" b="1"/>
              <a:t>deeper</a:t>
            </a:r>
            <a:r>
              <a:rPr lang="en"/>
              <a:t>, therefore run </a:t>
            </a:r>
            <a:r>
              <a:rPr lang="en" b="1"/>
              <a:t>longer</a:t>
            </a:r>
            <a:r>
              <a:rPr lang="en"/>
              <a:t> and cause </a:t>
            </a:r>
            <a:r>
              <a:rPr lang="en" b="1"/>
              <a:t>much higher CO2</a:t>
            </a:r>
            <a:r>
              <a:rPr lang="en"/>
              <a:t> </a:t>
            </a:r>
            <a:r>
              <a:rPr lang="en" b="1"/>
              <a:t>emission</a:t>
            </a:r>
            <a:r>
              <a:rPr lang="en"/>
              <a:t>!</a:t>
            </a:r>
            <a:endParaRPr/>
          </a:p>
        </p:txBody>
      </p:sp>
      <p:sp>
        <p:nvSpPr>
          <p:cNvPr id="174" name="Google Shape;174;g1a196b84c12_0_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75" name="Google Shape;175;g1a196b84c12_0_67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👩🏽‍🔬: Ha Bui</a:t>
            </a:r>
            <a:endParaRPr/>
          </a:p>
        </p:txBody>
      </p:sp>
      <p:pic>
        <p:nvPicPr>
          <p:cNvPr id="176" name="Google Shape;176;g1a196b84c1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25" y="1215150"/>
            <a:ext cx="4017950" cy="17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g1a196b84c12_0_67"/>
          <p:cNvCxnSpPr/>
          <p:nvPr/>
        </p:nvCxnSpPr>
        <p:spPr>
          <a:xfrm>
            <a:off x="4216600" y="1392083"/>
            <a:ext cx="3553402" cy="29621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g1a196b84c12_0_67"/>
          <p:cNvCxnSpPr/>
          <p:nvPr/>
        </p:nvCxnSpPr>
        <p:spPr>
          <a:xfrm>
            <a:off x="2625828" y="1659707"/>
            <a:ext cx="4903922" cy="719645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9" name="Google Shape;179;g1a196b84c12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370" y="3091725"/>
            <a:ext cx="2117931" cy="1664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a196b84c12_0_67"/>
          <p:cNvCxnSpPr>
            <a:endCxn id="179" idx="0"/>
          </p:cNvCxnSpPr>
          <p:nvPr/>
        </p:nvCxnSpPr>
        <p:spPr>
          <a:xfrm>
            <a:off x="4189446" y="1392208"/>
            <a:ext cx="3578287" cy="169391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g1a196b84c12_0_67"/>
          <p:cNvCxnSpPr>
            <a:endCxn id="182" idx="0"/>
          </p:cNvCxnSpPr>
          <p:nvPr/>
        </p:nvCxnSpPr>
        <p:spPr>
          <a:xfrm>
            <a:off x="2636521" y="1664954"/>
            <a:ext cx="2932429" cy="1416945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3" name="Google Shape;183;g1a196b84c12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500" y="3100707"/>
            <a:ext cx="2117942" cy="1656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21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b20ab9254_0_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9" name="Google Shape;189;g19b20ab9254_0_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CodeCarbon</a:t>
            </a:r>
            <a:r>
              <a:rPr lang="en">
                <a:solidFill>
                  <a:schemeClr val="dk1"/>
                </a:solidFill>
              </a:rPr>
              <a:t>, a python package framework to calculate emissions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Easy to install and configure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Easy to integrate with our code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Easy to track CO2 emissions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Highly recommend to try if you care about environmental issue!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g19b20ab9254_0_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91" name="Google Shape;191;g19b20ab9254_0_3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👩🏽‍🔬: Ha Bui</a:t>
            </a:r>
            <a:endParaRPr/>
          </a:p>
        </p:txBody>
      </p:sp>
      <p:pic>
        <p:nvPicPr>
          <p:cNvPr id="192" name="Google Shape;192;g19b20ab925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025" y="2771900"/>
            <a:ext cx="4743935" cy="161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22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BCCE8-552E-2BCA-58D4-2B9D4744F79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3155" y="4730603"/>
            <a:ext cx="9051939" cy="445241"/>
          </a:xfrm>
        </p:spPr>
        <p:txBody>
          <a:bodyPr>
            <a:normAutofit fontScale="85000" lnSpcReduction="10000"/>
          </a:bodyPr>
          <a:lstStyle/>
          <a:p>
            <a:pPr marL="139700" indent="0">
              <a:lnSpc>
                <a:spcPct val="114999"/>
              </a:lnSpc>
              <a:buNone/>
            </a:pPr>
            <a:r>
              <a:rPr lang="en-US"/>
              <a:t>Ahmed Ali et al. "Issues, impacts, and mitigations of carbon dioxide emissions in the building sector." </a:t>
            </a:r>
            <a:r>
              <a:rPr lang="en-US" i="1"/>
              <a:t>Sustainability</a:t>
            </a:r>
            <a:r>
              <a:rPr lang="en-US"/>
              <a:t> 12.18 (2020): 7427.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8621122-62AE-D2D0-669F-6A062C6F8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9" r="11290" b="206"/>
          <a:stretch/>
        </p:blipFill>
        <p:spPr>
          <a:xfrm>
            <a:off x="1749109" y="22766"/>
            <a:ext cx="5154747" cy="47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0E3523B-3DF4-B3DB-3218-A8FC3CF6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15" y="-2425"/>
            <a:ext cx="6206835" cy="514834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04DD3-E6D4-4485-D234-D8ED4AA8EE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cs typeface="Calibri Light"/>
              </a:rPr>
              <a:t>Stakeholders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sz="2700">
                <a:cs typeface="Calibri"/>
              </a:rPr>
              <a:t>Ammar, Fadil, Karan</a:t>
            </a:r>
          </a:p>
        </p:txBody>
      </p:sp>
    </p:spTree>
    <p:extLst>
      <p:ext uri="{BB962C8B-B14F-4D97-AF65-F5344CB8AC3E}">
        <p14:creationId xmlns:p14="http://schemas.microsoft.com/office/powerpoint/2010/main" val="6749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CBBA-772A-A005-ACF4-9E7CF833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10862"/>
            <a:ext cx="3875389" cy="1260389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000" b="1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A1458-30D1-A9AA-D7F8-DE3A1639ABD2}"/>
              </a:ext>
            </a:extLst>
          </p:cNvPr>
          <p:cNvSpPr txBox="1"/>
          <p:nvPr/>
        </p:nvSpPr>
        <p:spPr>
          <a:xfrm>
            <a:off x="3225945" y="410862"/>
            <a:ext cx="5799038" cy="1260389"/>
          </a:xfrm>
          <a:prstGeom prst="rect">
            <a:avLst/>
          </a:prstGeom>
        </p:spPr>
        <p:txBody>
          <a:bodyPr rot="0" spcFirstLastPara="0" vertOverflow="overflow" horzOverflow="overflow" vert="horz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14313"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/>
              <a:t>CO2 (and other types of greenhouse gases, such as methane and ozone)contributes to the greenhouse effect by trapping the heat from the sun within the atmosphere without letting it dissipate.</a:t>
            </a:r>
          </a:p>
        </p:txBody>
      </p:sp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0A80B0FD-B68E-328D-FCB7-1B14A711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944" y="1669149"/>
            <a:ext cx="3556216" cy="3372535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CD7DAA5-B799-8FAC-8066-9054555A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6" y="1958701"/>
            <a:ext cx="4423322" cy="242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00724F-AC5F-1CF4-9430-664D3650B8B4}"/>
              </a:ext>
            </a:extLst>
          </p:cNvPr>
          <p:cNvSpPr txBox="1"/>
          <p:nvPr/>
        </p:nvSpPr>
        <p:spPr>
          <a:xfrm>
            <a:off x="156131" y="4433544"/>
            <a:ext cx="466332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i="1">
                <a:ea typeface="+mn-lt"/>
                <a:cs typeface="+mn-lt"/>
              </a:rPr>
              <a:t>https://www.climatecentral.org/climate-matters/the-greenhouse-effect</a:t>
            </a:r>
            <a:endParaRPr lang="en-US" sz="12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76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CBBA-772A-A005-ACF4-9E7CF833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7360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BACKGROUND</a:t>
            </a:r>
            <a:endParaRPr lang="en-US" b="1">
              <a:cs typeface="Calibri Light"/>
            </a:endParaRPr>
          </a:p>
        </p:txBody>
      </p:sp>
      <p:pic>
        <p:nvPicPr>
          <p:cNvPr id="3" name="Picture 5" descr="Timeline&#10;&#10;Description automatically generated">
            <a:extLst>
              <a:ext uri="{FF2B5EF4-FFF2-40B4-BE49-F238E27FC236}">
                <a16:creationId xmlns:a16="http://schemas.microsoft.com/office/drawing/2014/main" id="{B43143B7-4AC0-8791-80BA-1C315757B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" r="46" b="14744"/>
          <a:stretch/>
        </p:blipFill>
        <p:spPr>
          <a:xfrm>
            <a:off x="981571" y="888320"/>
            <a:ext cx="7104602" cy="3817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72F46-F985-4CC7-B254-B470C7E50B49}"/>
              </a:ext>
            </a:extLst>
          </p:cNvPr>
          <p:cNvSpPr txBox="1"/>
          <p:nvPr/>
        </p:nvSpPr>
        <p:spPr>
          <a:xfrm>
            <a:off x="1086439" y="4703975"/>
            <a:ext cx="638783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i="1"/>
              <a:t>US Energy Information Administration</a:t>
            </a:r>
            <a:endParaRPr lang="en-US" sz="105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30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CBBA-772A-A005-ACF4-9E7CF833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7360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BACKGROUND</a:t>
            </a:r>
            <a:endParaRPr lang="en-US" b="1"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72F46-F985-4CC7-B254-B470C7E50B49}"/>
              </a:ext>
            </a:extLst>
          </p:cNvPr>
          <p:cNvSpPr txBox="1"/>
          <p:nvPr/>
        </p:nvSpPr>
        <p:spPr>
          <a:xfrm>
            <a:off x="821310" y="4279769"/>
            <a:ext cx="638783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i="1"/>
              <a:t>US Energy Information Administration: 2018 Electricity consumption by country</a:t>
            </a:r>
            <a:endParaRPr lang="en-US" sz="1050" i="1">
              <a:cs typeface="Calibri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052D71F-97A2-F9AC-006A-FD0AA814D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21544"/>
              </p:ext>
            </p:extLst>
          </p:nvPr>
        </p:nvGraphicFramePr>
        <p:xfrm>
          <a:off x="830737" y="1903036"/>
          <a:ext cx="7555240" cy="226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620">
                  <a:extLst>
                    <a:ext uri="{9D8B030D-6E8A-4147-A177-3AD203B41FA5}">
                      <a16:colId xmlns:a16="http://schemas.microsoft.com/office/drawing/2014/main" val="3474174407"/>
                    </a:ext>
                  </a:extLst>
                </a:gridCol>
                <a:gridCol w="3777620">
                  <a:extLst>
                    <a:ext uri="{9D8B030D-6E8A-4147-A177-3AD203B41FA5}">
                      <a16:colId xmlns:a16="http://schemas.microsoft.com/office/drawing/2014/main" val="2872564860"/>
                    </a:ext>
                  </a:extLst>
                </a:gridCol>
              </a:tblGrid>
              <a:tr h="32403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Electricity net consumption (billion kWh)</a:t>
                      </a:r>
                      <a:endParaRPr lang="en-US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7238432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World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22,027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6276286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r>
                        <a:rPr lang="en-US" sz="1000"/>
                        <a:t>Portugal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7843011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r>
                        <a:rPr lang="en-US" sz="1000"/>
                        <a:t>Hong Kong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4795322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r>
                        <a:rPr lang="en-US" sz="1000"/>
                        <a:t>Denmark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4293786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r>
                        <a:rPr lang="en-US" sz="1000"/>
                        <a:t>Morocco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7659156"/>
                  </a:ext>
                </a:extLst>
              </a:tr>
              <a:tr h="3240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New Zealand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/>
                        <a:t>40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71795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158ACF9-3B97-7F62-6D31-E582D52CB692}"/>
              </a:ext>
            </a:extLst>
          </p:cNvPr>
          <p:cNvSpPr txBox="1"/>
          <p:nvPr/>
        </p:nvSpPr>
        <p:spPr>
          <a:xfrm>
            <a:off x="689335" y="1045786"/>
            <a:ext cx="7880218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In 2018, it was estimated that global data center energy use represented close to 1% of global energy usage</a:t>
            </a: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15473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16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Simple Light</vt:lpstr>
      <vt:lpstr>Simple Light</vt:lpstr>
      <vt:lpstr>Simple Light</vt:lpstr>
      <vt:lpstr>Office Theme</vt:lpstr>
      <vt:lpstr>office theme</vt:lpstr>
      <vt:lpstr>Session #28:  Environmental Impact of  Self-Supervised Models</vt:lpstr>
      <vt:lpstr>PowerPoint Presentation</vt:lpstr>
      <vt:lpstr>PowerPoint Presentation</vt:lpstr>
      <vt:lpstr>PowerPoint Presentation</vt:lpstr>
      <vt:lpstr>PowerPoint Presentation</vt:lpstr>
      <vt:lpstr>Stakeholders</vt:lpstr>
      <vt:lpstr>BACKGROUND</vt:lpstr>
      <vt:lpstr>BACKGROUND</vt:lpstr>
      <vt:lpstr>BACKGROUND</vt:lpstr>
      <vt:lpstr>BACKGROUND</vt:lpstr>
      <vt:lpstr>COMPUTING CO2 INTENSITY</vt:lpstr>
      <vt:lpstr>EMISSIONS BY REGION</vt:lpstr>
      <vt:lpstr>ELECTRICITY CONSUMPTION FOR AI WORKLOADS</vt:lpstr>
      <vt:lpstr>EMISSIONS BY TIME OF DAY</vt:lpstr>
      <vt:lpstr>OPTIMIZING CLOUD WORKLOADS</vt:lpstr>
      <vt:lpstr>OPTIMIZING CLOUD WORKLOADS</vt:lpstr>
      <vt:lpstr>OPTIMIZING CLOUD WORKLOADS</vt:lpstr>
      <vt:lpstr>CONSIDERATIONS FOR MODEL DEVELOPMENT AND DEPLOYMENT</vt:lpstr>
      <vt:lpstr>FUTURE DIRECTIONS</vt:lpstr>
      <vt:lpstr>TBD</vt:lpstr>
      <vt:lpstr>TBD</vt:lpstr>
      <vt:lpstr>Visionary </vt:lpstr>
      <vt:lpstr> Quantifying the Carbon Emissions of Machine Learning (2019 NeurIPS Workshop) </vt:lpstr>
      <vt:lpstr>PowerPoint Presentation</vt:lpstr>
      <vt:lpstr>Attract More Attention from Researcher</vt:lpstr>
      <vt:lpstr>Visible Carbon Footprint</vt:lpstr>
      <vt:lpstr>Carbon Comparison for ML Community</vt:lpstr>
      <vt:lpstr>Visionary </vt:lpstr>
      <vt:lpstr>Empiricist</vt:lpstr>
      <vt:lpstr>Installation and configuration</vt:lpstr>
      <vt:lpstr>Installation and configuration</vt:lpstr>
      <vt:lpstr>Results</vt:lpstr>
      <vt:lpstr>Results: Comparison between backbones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dcterms:modified xsi:type="dcterms:W3CDTF">2022-12-01T20:36:15Z</dcterms:modified>
</cp:coreProperties>
</file>